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4"/>
  </p:notesMasterIdLst>
  <p:handoutMasterIdLst>
    <p:handoutMasterId r:id="rId35"/>
  </p:handoutMasterIdLst>
  <p:sldIdLst>
    <p:sldId id="311" r:id="rId2"/>
    <p:sldId id="508" r:id="rId3"/>
    <p:sldId id="507" r:id="rId4"/>
    <p:sldId id="529" r:id="rId5"/>
    <p:sldId id="528" r:id="rId6"/>
    <p:sldId id="509" r:id="rId7"/>
    <p:sldId id="510" r:id="rId8"/>
    <p:sldId id="517" r:id="rId9"/>
    <p:sldId id="511" r:id="rId10"/>
    <p:sldId id="512" r:id="rId11"/>
    <p:sldId id="513" r:id="rId12"/>
    <p:sldId id="518" r:id="rId13"/>
    <p:sldId id="532" r:id="rId14"/>
    <p:sldId id="520" r:id="rId15"/>
    <p:sldId id="525" r:id="rId16"/>
    <p:sldId id="526" r:id="rId17"/>
    <p:sldId id="533" r:id="rId18"/>
    <p:sldId id="521" r:id="rId19"/>
    <p:sldId id="522" r:id="rId20"/>
    <p:sldId id="523" r:id="rId21"/>
    <p:sldId id="524" r:id="rId22"/>
    <p:sldId id="515" r:id="rId23"/>
    <p:sldId id="527" r:id="rId24"/>
    <p:sldId id="516" r:id="rId25"/>
    <p:sldId id="530" r:id="rId26"/>
    <p:sldId id="531" r:id="rId27"/>
    <p:sldId id="534" r:id="rId28"/>
    <p:sldId id="538" r:id="rId29"/>
    <p:sldId id="535" r:id="rId30"/>
    <p:sldId id="536" r:id="rId31"/>
    <p:sldId id="537" r:id="rId32"/>
    <p:sldId id="539"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A36"/>
    <a:srgbClr val="C0504D"/>
    <a:srgbClr val="FF8200"/>
    <a:srgbClr val="BF5700"/>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52" autoAdjust="0"/>
    <p:restoredTop sz="86420" autoAdjust="0"/>
  </p:normalViewPr>
  <p:slideViewPr>
    <p:cSldViewPr>
      <p:cViewPr varScale="1">
        <p:scale>
          <a:sx n="100" d="100"/>
          <a:sy n="100" d="100"/>
        </p:scale>
        <p:origin x="1004"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4151966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023507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7985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709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420357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185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7523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66107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0565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98644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54550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325350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437201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45197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14574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13905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419922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767724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46045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334265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35543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985170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89862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41318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536329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68488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66126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88942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Data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The Mysticism of ML</a:t>
            </a:r>
          </a:p>
        </p:txBody>
      </p:sp>
      <p:sp>
        <p:nvSpPr>
          <p:cNvPr id="4" name="Text Placeholder 3"/>
          <p:cNvSpPr>
            <a:spLocks noGrp="1"/>
          </p:cNvSpPr>
          <p:nvPr>
            <p:ph type="body" sz="quarter" idx="10"/>
          </p:nvPr>
        </p:nvSpPr>
        <p:spPr>
          <a:xfrm>
            <a:off x="396991" y="2589438"/>
            <a:ext cx="2700337" cy="381000"/>
          </a:xfrm>
        </p:spPr>
        <p:txBody>
          <a:bodyPr/>
          <a:lstStyle/>
          <a:p>
            <a:r>
              <a:rPr lang="en-US" dirty="0"/>
              <a:t>Almost There...</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Predictive Analytics (Example)</a:t>
            </a:r>
          </a:p>
        </p:txBody>
      </p:sp>
      <p:pic>
        <p:nvPicPr>
          <p:cNvPr id="3" name="Picture 2">
            <a:extLst>
              <a:ext uri="{FF2B5EF4-FFF2-40B4-BE49-F238E27FC236}">
                <a16:creationId xmlns:a16="http://schemas.microsoft.com/office/drawing/2014/main" id="{EA7C6AAF-728B-5240-99E7-771B1BDB2A91}"/>
              </a:ext>
            </a:extLst>
          </p:cNvPr>
          <p:cNvPicPr>
            <a:picLocks noChangeAspect="1"/>
          </p:cNvPicPr>
          <p:nvPr/>
        </p:nvPicPr>
        <p:blipFill>
          <a:blip r:embed="rId3"/>
          <a:stretch>
            <a:fillRect/>
          </a:stretch>
        </p:blipFill>
        <p:spPr>
          <a:xfrm>
            <a:off x="304799" y="990600"/>
            <a:ext cx="8530167" cy="4724400"/>
          </a:xfrm>
          <a:prstGeom prst="rect">
            <a:avLst/>
          </a:prstGeom>
        </p:spPr>
      </p:pic>
    </p:spTree>
    <p:extLst>
      <p:ext uri="{BB962C8B-B14F-4D97-AF65-F5344CB8AC3E}">
        <p14:creationId xmlns:p14="http://schemas.microsoft.com/office/powerpoint/2010/main" val="3310447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(Categories)</a:t>
            </a:r>
          </a:p>
        </p:txBody>
      </p:sp>
      <p:pic>
        <p:nvPicPr>
          <p:cNvPr id="4" name="Picture 3">
            <a:extLst>
              <a:ext uri="{FF2B5EF4-FFF2-40B4-BE49-F238E27FC236}">
                <a16:creationId xmlns:a16="http://schemas.microsoft.com/office/drawing/2014/main" id="{F48E920E-4E1C-DA4D-895B-40FC4BA7C197}"/>
              </a:ext>
            </a:extLst>
          </p:cNvPr>
          <p:cNvPicPr>
            <a:picLocks noChangeAspect="1"/>
          </p:cNvPicPr>
          <p:nvPr/>
        </p:nvPicPr>
        <p:blipFill>
          <a:blip r:embed="rId3"/>
          <a:stretch>
            <a:fillRect/>
          </a:stretch>
        </p:blipFill>
        <p:spPr>
          <a:xfrm>
            <a:off x="990600" y="914400"/>
            <a:ext cx="7334250" cy="5246245"/>
          </a:xfrm>
          <a:prstGeom prst="rect">
            <a:avLst/>
          </a:prstGeom>
        </p:spPr>
      </p:pic>
    </p:spTree>
    <p:extLst>
      <p:ext uri="{BB962C8B-B14F-4D97-AF65-F5344CB8AC3E}">
        <p14:creationId xmlns:p14="http://schemas.microsoft.com/office/powerpoint/2010/main" val="1490920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(Categories)</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48E920E-4E1C-DA4D-895B-40FC4BA7C197}"/>
              </a:ext>
            </a:extLst>
          </p:cNvPr>
          <p:cNvPicPr>
            <a:picLocks noChangeAspect="1"/>
          </p:cNvPicPr>
          <p:nvPr/>
        </p:nvPicPr>
        <p:blipFill>
          <a:blip r:embed="rId3"/>
          <a:stretch>
            <a:fillRect/>
          </a:stretch>
        </p:blipFill>
        <p:spPr>
          <a:xfrm>
            <a:off x="990600" y="914400"/>
            <a:ext cx="7334250" cy="5246245"/>
          </a:xfrm>
          <a:prstGeom prst="rect">
            <a:avLst/>
          </a:prstGeom>
        </p:spPr>
      </p:pic>
      <p:sp>
        <p:nvSpPr>
          <p:cNvPr id="5" name="Rectangle 4">
            <a:extLst>
              <a:ext uri="{FF2B5EF4-FFF2-40B4-BE49-F238E27FC236}">
                <a16:creationId xmlns:a16="http://schemas.microsoft.com/office/drawing/2014/main" id="{52FEEE30-23F0-3240-9665-9A257405F51E}"/>
              </a:ext>
            </a:extLst>
          </p:cNvPr>
          <p:cNvSpPr/>
          <p:nvPr/>
        </p:nvSpPr>
        <p:spPr>
          <a:xfrm>
            <a:off x="838200" y="2286000"/>
            <a:ext cx="2667000" cy="190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5F3530-DDC5-6146-BC0B-A7833AFB53DD}"/>
              </a:ext>
            </a:extLst>
          </p:cNvPr>
          <p:cNvSpPr/>
          <p:nvPr/>
        </p:nvSpPr>
        <p:spPr>
          <a:xfrm>
            <a:off x="4581525" y="662321"/>
            <a:ext cx="2962276" cy="1623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82A02D-D940-804E-B88E-0C2EA8E7C57F}"/>
              </a:ext>
            </a:extLst>
          </p:cNvPr>
          <p:cNvSpPr/>
          <p:nvPr/>
        </p:nvSpPr>
        <p:spPr>
          <a:xfrm>
            <a:off x="5562600" y="2334879"/>
            <a:ext cx="3343275" cy="18561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B6C806-CBD5-8A4A-8A90-7CB0A242426F}"/>
              </a:ext>
            </a:extLst>
          </p:cNvPr>
          <p:cNvSpPr txBox="1"/>
          <p:nvPr/>
        </p:nvSpPr>
        <p:spPr>
          <a:xfrm>
            <a:off x="838200" y="4362271"/>
            <a:ext cx="1752600" cy="1200329"/>
          </a:xfrm>
          <a:prstGeom prst="rect">
            <a:avLst/>
          </a:prstGeom>
          <a:noFill/>
        </p:spPr>
        <p:txBody>
          <a:bodyPr wrap="square" rtlCol="0">
            <a:spAutoFit/>
          </a:bodyPr>
          <a:lstStyle/>
          <a:p>
            <a:pPr algn="ctr"/>
            <a:r>
              <a:rPr lang="en-US" b="1" dirty="0"/>
              <a:t>Clustering: </a:t>
            </a:r>
            <a:r>
              <a:rPr lang="en-US" dirty="0"/>
              <a:t>Finding groups within a population</a:t>
            </a:r>
          </a:p>
        </p:txBody>
      </p:sp>
      <p:sp>
        <p:nvSpPr>
          <p:cNvPr id="9" name="TextBox 8">
            <a:extLst>
              <a:ext uri="{FF2B5EF4-FFF2-40B4-BE49-F238E27FC236}">
                <a16:creationId xmlns:a16="http://schemas.microsoft.com/office/drawing/2014/main" id="{EEB7FDC5-F205-8C41-8FDB-A340518C07AE}"/>
              </a:ext>
            </a:extLst>
          </p:cNvPr>
          <p:cNvSpPr txBox="1"/>
          <p:nvPr/>
        </p:nvSpPr>
        <p:spPr>
          <a:xfrm>
            <a:off x="7391400" y="873995"/>
            <a:ext cx="1786467" cy="923330"/>
          </a:xfrm>
          <a:prstGeom prst="rect">
            <a:avLst/>
          </a:prstGeom>
          <a:noFill/>
        </p:spPr>
        <p:txBody>
          <a:bodyPr wrap="square" rtlCol="0">
            <a:spAutoFit/>
          </a:bodyPr>
          <a:lstStyle/>
          <a:p>
            <a:pPr algn="ctr"/>
            <a:r>
              <a:rPr lang="en-US" b="1" dirty="0"/>
              <a:t>Classification:</a:t>
            </a:r>
          </a:p>
          <a:p>
            <a:pPr algn="ctr"/>
            <a:r>
              <a:rPr lang="en-US" dirty="0"/>
              <a:t>Applying Labels to Data</a:t>
            </a:r>
          </a:p>
        </p:txBody>
      </p:sp>
      <p:sp>
        <p:nvSpPr>
          <p:cNvPr id="10" name="TextBox 9">
            <a:extLst>
              <a:ext uri="{FF2B5EF4-FFF2-40B4-BE49-F238E27FC236}">
                <a16:creationId xmlns:a16="http://schemas.microsoft.com/office/drawing/2014/main" id="{63DB6DC7-2DEC-8A4B-BF1D-ECD1F81DD249}"/>
              </a:ext>
            </a:extLst>
          </p:cNvPr>
          <p:cNvSpPr txBox="1"/>
          <p:nvPr/>
        </p:nvSpPr>
        <p:spPr>
          <a:xfrm>
            <a:off x="6828895" y="4476946"/>
            <a:ext cx="1786467" cy="1477328"/>
          </a:xfrm>
          <a:prstGeom prst="rect">
            <a:avLst/>
          </a:prstGeom>
          <a:noFill/>
        </p:spPr>
        <p:txBody>
          <a:bodyPr wrap="square" rtlCol="0">
            <a:spAutoFit/>
          </a:bodyPr>
          <a:lstStyle/>
          <a:p>
            <a:pPr algn="ctr"/>
            <a:r>
              <a:rPr lang="en-US" b="1" dirty="0"/>
              <a:t>Regression:</a:t>
            </a:r>
          </a:p>
          <a:p>
            <a:pPr algn="ctr"/>
            <a:r>
              <a:rPr lang="en-US" dirty="0"/>
              <a:t>Fitting Data to predict where a new data point lies</a:t>
            </a:r>
          </a:p>
        </p:txBody>
      </p:sp>
    </p:spTree>
    <p:extLst>
      <p:ext uri="{BB962C8B-B14F-4D97-AF65-F5344CB8AC3E}">
        <p14:creationId xmlns:p14="http://schemas.microsoft.com/office/powerpoint/2010/main" val="28467516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(Supervised)</a:t>
            </a:r>
          </a:p>
        </p:txBody>
      </p:sp>
      <p:sp>
        <p:nvSpPr>
          <p:cNvPr id="4" name="Rectangle 3">
            <a:extLst>
              <a:ext uri="{FF2B5EF4-FFF2-40B4-BE49-F238E27FC236}">
                <a16:creationId xmlns:a16="http://schemas.microsoft.com/office/drawing/2014/main" id="{5729BC7B-FFD3-184E-886D-942707BAEA91}"/>
              </a:ext>
            </a:extLst>
          </p:cNvPr>
          <p:cNvSpPr/>
          <p:nvPr/>
        </p:nvSpPr>
        <p:spPr>
          <a:xfrm>
            <a:off x="304800" y="762000"/>
            <a:ext cx="8604738" cy="6186309"/>
          </a:xfrm>
          <a:prstGeom prst="rect">
            <a:avLst/>
          </a:prstGeom>
        </p:spPr>
        <p:txBody>
          <a:bodyPr wrap="square">
            <a:spAutoFit/>
          </a:bodyPr>
          <a:lstStyle/>
          <a:p>
            <a:r>
              <a:rPr lang="en-US" sz="2400" b="1" u="sng" dirty="0">
                <a:latin typeface="Arial" charset="0"/>
                <a:ea typeface="Arial" charset="0"/>
                <a:cs typeface="Arial" charset="0"/>
              </a:rPr>
              <a:t>Supervised Learning</a:t>
            </a:r>
            <a:r>
              <a:rPr lang="en-US" sz="2400" b="1" dirty="0">
                <a:latin typeface="Arial" charset="0"/>
                <a:ea typeface="Arial" charset="0"/>
                <a:cs typeface="Arial" charset="0"/>
              </a:rPr>
              <a:t>: </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dirty="0">
                <a:latin typeface="Arial" charset="0"/>
                <a:ea typeface="Arial" charset="0"/>
                <a:cs typeface="Arial" charset="0"/>
              </a:rPr>
              <a:t>Algorithms for which the potential outcomes are knowable in advance (i.e. category or numeric range) and can be used to correct the model’s predictions</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i="1" dirty="0">
                <a:latin typeface="Arial" charset="0"/>
                <a:ea typeface="Arial" charset="0"/>
                <a:cs typeface="Arial" charset="0"/>
              </a:rPr>
              <a:t>Example 1: </a:t>
            </a:r>
            <a:br>
              <a:rPr lang="en-US" sz="2400" i="1" dirty="0">
                <a:latin typeface="Arial" charset="0"/>
                <a:ea typeface="Arial" charset="0"/>
                <a:cs typeface="Arial" charset="0"/>
              </a:rPr>
            </a:br>
            <a:r>
              <a:rPr lang="en-US" sz="2000" dirty="0">
                <a:latin typeface="Arial" charset="0"/>
                <a:ea typeface="Arial" charset="0"/>
                <a:cs typeface="Arial" charset="0"/>
              </a:rPr>
              <a:t>Using data such as credit score, credit history, income, etc., we are trying to predict whether an individual is a credit-risk or not. (Known Category: “Credit-Risk” vs. “Not Credit-Risk”</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i="1" dirty="0">
                <a:latin typeface="Arial" charset="0"/>
                <a:ea typeface="Arial" charset="0"/>
                <a:cs typeface="Arial" charset="0"/>
              </a:rPr>
              <a:t>Example 2:</a:t>
            </a:r>
            <a:br>
              <a:rPr lang="en-US" sz="2400" i="1" dirty="0">
                <a:latin typeface="Arial" charset="0"/>
                <a:ea typeface="Arial" charset="0"/>
                <a:cs typeface="Arial" charset="0"/>
              </a:rPr>
            </a:br>
            <a:r>
              <a:rPr lang="en-US" sz="2000" dirty="0">
                <a:latin typeface="Arial" charset="0"/>
                <a:ea typeface="Arial" charset="0"/>
                <a:cs typeface="Arial" charset="0"/>
              </a:rPr>
              <a:t>Using features such as Number of Bedrooms, Square Feet, etc., we are trying to predict the market value of a house. (Numeric Range: 50k </a:t>
            </a:r>
            <a:r>
              <a:rPr lang="mr-IN" sz="2000" dirty="0">
                <a:latin typeface="Arial" charset="0"/>
                <a:ea typeface="Arial" charset="0"/>
                <a:cs typeface="Arial" charset="0"/>
              </a:rPr>
              <a:t>–</a:t>
            </a:r>
            <a:r>
              <a:rPr lang="en-US" sz="2000" dirty="0">
                <a:latin typeface="Arial" charset="0"/>
                <a:ea typeface="Arial" charset="0"/>
                <a:cs typeface="Arial" charset="0"/>
              </a:rPr>
              <a:t> 500K).</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endParaRPr lang="en-US" sz="2400" dirty="0">
              <a:latin typeface="Arial" charset="0"/>
              <a:ea typeface="Arial" charset="0"/>
              <a:cs typeface="Arial" charset="0"/>
            </a:endParaRPr>
          </a:p>
        </p:txBody>
      </p:sp>
    </p:spTree>
    <p:extLst>
      <p:ext uri="{BB962C8B-B14F-4D97-AF65-F5344CB8AC3E}">
        <p14:creationId xmlns:p14="http://schemas.microsoft.com/office/powerpoint/2010/main" val="850314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(Regression)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114D738A-70A6-4D46-B881-469F3A036D97}"/>
              </a:ext>
            </a:extLst>
          </p:cNvPr>
          <p:cNvPicPr>
            <a:picLocks noChangeAspect="1"/>
          </p:cNvPicPr>
          <p:nvPr/>
        </p:nvPicPr>
        <p:blipFill>
          <a:blip r:embed="rId3"/>
          <a:stretch>
            <a:fillRect/>
          </a:stretch>
        </p:blipFill>
        <p:spPr>
          <a:xfrm>
            <a:off x="304799" y="679254"/>
            <a:ext cx="6629401" cy="5578042"/>
          </a:xfrm>
          <a:prstGeom prst="rect">
            <a:avLst/>
          </a:prstGeom>
        </p:spPr>
      </p:pic>
      <p:sp>
        <p:nvSpPr>
          <p:cNvPr id="5" name="TextBox 4">
            <a:extLst>
              <a:ext uri="{FF2B5EF4-FFF2-40B4-BE49-F238E27FC236}">
                <a16:creationId xmlns:a16="http://schemas.microsoft.com/office/drawing/2014/main" id="{537D7B6B-A23D-524D-A820-8128BB79CE39}"/>
              </a:ext>
            </a:extLst>
          </p:cNvPr>
          <p:cNvSpPr txBox="1"/>
          <p:nvPr/>
        </p:nvSpPr>
        <p:spPr>
          <a:xfrm>
            <a:off x="6819900" y="1344616"/>
            <a:ext cx="2209800" cy="4247317"/>
          </a:xfrm>
          <a:prstGeom prst="rect">
            <a:avLst/>
          </a:prstGeom>
          <a:noFill/>
        </p:spPr>
        <p:txBody>
          <a:bodyPr wrap="square" rtlCol="0">
            <a:spAutoFit/>
          </a:bodyPr>
          <a:lstStyle/>
          <a:p>
            <a:pPr algn="ctr"/>
            <a:r>
              <a:rPr lang="en-US" sz="3000" dirty="0"/>
              <a:t>We’ll be re-visiting regression to predict the location of data-points based on old data</a:t>
            </a:r>
          </a:p>
        </p:txBody>
      </p:sp>
    </p:spTree>
    <p:extLst>
      <p:ext uri="{BB962C8B-B14F-4D97-AF65-F5344CB8AC3E}">
        <p14:creationId xmlns:p14="http://schemas.microsoft.com/office/powerpoint/2010/main" val="9900342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(Classification)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44F5C13D-B0D0-6D47-A921-A65E584F91D7}"/>
              </a:ext>
            </a:extLst>
          </p:cNvPr>
          <p:cNvPicPr>
            <a:picLocks noChangeAspect="1"/>
          </p:cNvPicPr>
          <p:nvPr/>
        </p:nvPicPr>
        <p:blipFill>
          <a:blip r:embed="rId3"/>
          <a:stretch>
            <a:fillRect/>
          </a:stretch>
        </p:blipFill>
        <p:spPr>
          <a:xfrm>
            <a:off x="990600" y="1066800"/>
            <a:ext cx="7513745" cy="5029200"/>
          </a:xfrm>
          <a:prstGeom prst="rect">
            <a:avLst/>
          </a:prstGeom>
        </p:spPr>
      </p:pic>
    </p:spTree>
    <p:extLst>
      <p:ext uri="{BB962C8B-B14F-4D97-AF65-F5344CB8AC3E}">
        <p14:creationId xmlns:p14="http://schemas.microsoft.com/office/powerpoint/2010/main" val="167605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(Classification)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6555AE0-E05B-0046-B18B-B2BD7B69DEDD}"/>
              </a:ext>
            </a:extLst>
          </p:cNvPr>
          <p:cNvPicPr>
            <a:picLocks noChangeAspect="1"/>
          </p:cNvPicPr>
          <p:nvPr/>
        </p:nvPicPr>
        <p:blipFill>
          <a:blip r:embed="rId3"/>
          <a:stretch>
            <a:fillRect/>
          </a:stretch>
        </p:blipFill>
        <p:spPr>
          <a:xfrm>
            <a:off x="414733" y="687721"/>
            <a:ext cx="8729267" cy="4037568"/>
          </a:xfrm>
          <a:prstGeom prst="rect">
            <a:avLst/>
          </a:prstGeom>
        </p:spPr>
      </p:pic>
      <p:sp>
        <p:nvSpPr>
          <p:cNvPr id="6" name="TextBox 5">
            <a:extLst>
              <a:ext uri="{FF2B5EF4-FFF2-40B4-BE49-F238E27FC236}">
                <a16:creationId xmlns:a16="http://schemas.microsoft.com/office/drawing/2014/main" id="{7E30401A-6580-1D4A-B27B-937412B9F413}"/>
              </a:ext>
            </a:extLst>
          </p:cNvPr>
          <p:cNvSpPr txBox="1"/>
          <p:nvPr/>
        </p:nvSpPr>
        <p:spPr>
          <a:xfrm>
            <a:off x="190433" y="4784556"/>
            <a:ext cx="8614967" cy="1477328"/>
          </a:xfrm>
          <a:prstGeom prst="rect">
            <a:avLst/>
          </a:prstGeom>
          <a:noFill/>
        </p:spPr>
        <p:txBody>
          <a:bodyPr wrap="square" rtlCol="0">
            <a:spAutoFit/>
          </a:bodyPr>
          <a:lstStyle/>
          <a:p>
            <a:pPr algn="ctr"/>
            <a:r>
              <a:rPr lang="en-US" sz="3000" dirty="0"/>
              <a:t>In classification problems our focus is in identifying which pre-defined label our data falls into based on the </a:t>
            </a:r>
            <a:r>
              <a:rPr lang="en-US" sz="3000" b="1" dirty="0"/>
              <a:t>features</a:t>
            </a:r>
            <a:r>
              <a:rPr lang="en-US" sz="3000" dirty="0"/>
              <a:t> we have.</a:t>
            </a:r>
          </a:p>
        </p:txBody>
      </p:sp>
    </p:spTree>
    <p:extLst>
      <p:ext uri="{BB962C8B-B14F-4D97-AF65-F5344CB8AC3E}">
        <p14:creationId xmlns:p14="http://schemas.microsoft.com/office/powerpoint/2010/main" val="3202189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(Unsupervised)</a:t>
            </a:r>
          </a:p>
        </p:txBody>
      </p:sp>
      <p:sp>
        <p:nvSpPr>
          <p:cNvPr id="4" name="Rectangle 3">
            <a:extLst>
              <a:ext uri="{FF2B5EF4-FFF2-40B4-BE49-F238E27FC236}">
                <a16:creationId xmlns:a16="http://schemas.microsoft.com/office/drawing/2014/main" id="{5729BC7B-FFD3-184E-886D-942707BAEA91}"/>
              </a:ext>
            </a:extLst>
          </p:cNvPr>
          <p:cNvSpPr/>
          <p:nvPr/>
        </p:nvSpPr>
        <p:spPr>
          <a:xfrm>
            <a:off x="304800" y="762000"/>
            <a:ext cx="8153400" cy="2308324"/>
          </a:xfrm>
          <a:prstGeom prst="rect">
            <a:avLst/>
          </a:prstGeom>
        </p:spPr>
        <p:txBody>
          <a:bodyPr wrap="square">
            <a:spAutoFit/>
          </a:bodyPr>
          <a:lstStyle/>
          <a:p>
            <a:r>
              <a:rPr lang="en-US" sz="2400" b="1" u="sng" dirty="0">
                <a:latin typeface="Arial" charset="0"/>
                <a:ea typeface="Arial" charset="0"/>
                <a:cs typeface="Arial" charset="0"/>
              </a:rPr>
              <a:t>Unsupervised Learning</a:t>
            </a:r>
            <a:r>
              <a:rPr lang="en-US" sz="2400" b="1" dirty="0">
                <a:latin typeface="Arial" charset="0"/>
                <a:ea typeface="Arial" charset="0"/>
                <a:cs typeface="Arial" charset="0"/>
              </a:rPr>
              <a:t>: </a:t>
            </a:r>
          </a:p>
          <a:p>
            <a:pPr marL="571500" indent="-571500">
              <a:buFont typeface="Arial" panose="020B0604020202020204" pitchFamily="34" charset="0"/>
              <a:buChar char="•"/>
            </a:pPr>
            <a:endParaRPr lang="en-US" sz="2400" dirty="0">
              <a:latin typeface="Arial" charset="0"/>
              <a:ea typeface="Arial" charset="0"/>
              <a:cs typeface="Arial" charset="0"/>
            </a:endParaRPr>
          </a:p>
          <a:p>
            <a:pPr marL="571500" indent="-571500">
              <a:buFont typeface="Arial" panose="020B0604020202020204" pitchFamily="34" charset="0"/>
              <a:buChar char="•"/>
            </a:pPr>
            <a:r>
              <a:rPr lang="en-US" sz="2400" dirty="0">
                <a:latin typeface="Arial" charset="0"/>
                <a:ea typeface="Arial" charset="0"/>
                <a:cs typeface="Arial" charset="0"/>
              </a:rPr>
              <a:t>Algorithms for which the potential outcomes are unlabeled. Inferences are made directly from the data without feedback from known outcomes or labels.</a:t>
            </a:r>
          </a:p>
          <a:p>
            <a:pPr marL="571500" indent="-571500">
              <a:buFont typeface="Arial" panose="020B0604020202020204" pitchFamily="34" charset="0"/>
              <a:buChar char="•"/>
            </a:pPr>
            <a:endParaRPr lang="en-US" sz="2400" dirty="0">
              <a:latin typeface="Arial" charset="0"/>
              <a:ea typeface="Arial" charset="0"/>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82" y="2743200"/>
            <a:ext cx="6611635" cy="3682999"/>
          </a:xfrm>
          <a:prstGeom prst="rect">
            <a:avLst/>
          </a:prstGeom>
        </p:spPr>
      </p:pic>
    </p:spTree>
    <p:extLst>
      <p:ext uri="{BB962C8B-B14F-4D97-AF65-F5344CB8AC3E}">
        <p14:creationId xmlns:p14="http://schemas.microsoft.com/office/powerpoint/2010/main" val="14795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881306"/>
            <a:ext cx="3039080" cy="3323987"/>
          </a:xfrm>
          <a:prstGeom prst="rect">
            <a:avLst/>
          </a:prstGeom>
          <a:noFill/>
        </p:spPr>
        <p:txBody>
          <a:bodyPr wrap="square" rtlCol="0">
            <a:spAutoFit/>
          </a:bodyPr>
          <a:lstStyle/>
          <a:p>
            <a:pPr algn="ctr"/>
            <a:r>
              <a:rPr lang="en-US" sz="3000" dirty="0"/>
              <a:t>In this clustering problem we expect our algorithm to find the groupings of data point based on location.</a:t>
            </a:r>
          </a:p>
        </p:txBody>
      </p:sp>
    </p:spTree>
    <p:extLst>
      <p:ext uri="{BB962C8B-B14F-4D97-AF65-F5344CB8AC3E}">
        <p14:creationId xmlns:p14="http://schemas.microsoft.com/office/powerpoint/2010/main" val="3447246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237608"/>
            <a:ext cx="3039080" cy="4247317"/>
          </a:xfrm>
          <a:prstGeom prst="rect">
            <a:avLst/>
          </a:prstGeom>
          <a:noFill/>
        </p:spPr>
        <p:txBody>
          <a:bodyPr wrap="square" rtlCol="0">
            <a:spAutoFit/>
          </a:bodyPr>
          <a:lstStyle/>
          <a:p>
            <a:pPr algn="ctr"/>
            <a:r>
              <a:rPr lang="en-US" sz="3000" dirty="0"/>
              <a:t>In this clustering problem we expect our algorithm to find the groupings of data point based on location.</a:t>
            </a:r>
          </a:p>
          <a:p>
            <a:pPr algn="ctr"/>
            <a:endParaRPr lang="en-US" sz="3000" dirty="0"/>
          </a:p>
          <a:p>
            <a:pPr algn="ctr"/>
            <a:r>
              <a:rPr lang="en-US" sz="3000" dirty="0"/>
              <a:t>K=3</a:t>
            </a:r>
          </a:p>
        </p:txBody>
      </p:sp>
      <p:sp>
        <p:nvSpPr>
          <p:cNvPr id="5" name="Oval 4">
            <a:extLst>
              <a:ext uri="{FF2B5EF4-FFF2-40B4-BE49-F238E27FC236}">
                <a16:creationId xmlns:a16="http://schemas.microsoft.com/office/drawing/2014/main" id="{15058ABF-6CC1-1A43-85F9-FB3026A3FBB9}"/>
              </a:ext>
            </a:extLst>
          </p:cNvPr>
          <p:cNvSpPr/>
          <p:nvPr/>
        </p:nvSpPr>
        <p:spPr>
          <a:xfrm>
            <a:off x="609600" y="990600"/>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1676400" y="3285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4BD09E-59CA-8944-9079-B374889C68F2}"/>
              </a:ext>
            </a:extLst>
          </p:cNvPr>
          <p:cNvSpPr/>
          <p:nvPr/>
        </p:nvSpPr>
        <p:spPr>
          <a:xfrm>
            <a:off x="2895600" y="999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525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So it Begins…</a:t>
            </a:r>
          </a:p>
        </p:txBody>
      </p:sp>
      <p:pic>
        <p:nvPicPr>
          <p:cNvPr id="4" name="Picture 3">
            <a:extLst>
              <a:ext uri="{FF2B5EF4-FFF2-40B4-BE49-F238E27FC236}">
                <a16:creationId xmlns:a16="http://schemas.microsoft.com/office/drawing/2014/main" id="{65F43C16-5852-2A41-85D6-E86AD28EFFD8}"/>
              </a:ext>
            </a:extLst>
          </p:cNvPr>
          <p:cNvPicPr>
            <a:picLocks noChangeAspect="1"/>
          </p:cNvPicPr>
          <p:nvPr/>
        </p:nvPicPr>
        <p:blipFill>
          <a:blip r:embed="rId3"/>
          <a:stretch>
            <a:fillRect/>
          </a:stretch>
        </p:blipFill>
        <p:spPr>
          <a:xfrm>
            <a:off x="-1" y="0"/>
            <a:ext cx="9167958" cy="7315200"/>
          </a:xfrm>
          <a:prstGeom prst="rect">
            <a:avLst/>
          </a:prstGeom>
        </p:spPr>
      </p:pic>
    </p:spTree>
    <p:extLst>
      <p:ext uri="{BB962C8B-B14F-4D97-AF65-F5344CB8AC3E}">
        <p14:creationId xmlns:p14="http://schemas.microsoft.com/office/powerpoint/2010/main" val="121682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2084738"/>
            <a:ext cx="3039080" cy="2400657"/>
          </a:xfrm>
          <a:prstGeom prst="rect">
            <a:avLst/>
          </a:prstGeom>
          <a:noFill/>
        </p:spPr>
        <p:txBody>
          <a:bodyPr wrap="square" rtlCol="0">
            <a:spAutoFit/>
          </a:bodyPr>
          <a:lstStyle/>
          <a:p>
            <a:pPr algn="ctr"/>
            <a:r>
              <a:rPr lang="en-US" sz="3000" dirty="0"/>
              <a:t>But the problem is more complex… </a:t>
            </a:r>
          </a:p>
          <a:p>
            <a:pPr algn="ctr"/>
            <a:endParaRPr lang="en-US" sz="3000" dirty="0"/>
          </a:p>
          <a:p>
            <a:pPr algn="ctr"/>
            <a:r>
              <a:rPr lang="en-US" sz="3000" dirty="0"/>
              <a:t>K=2</a:t>
            </a:r>
          </a:p>
        </p:txBody>
      </p:sp>
      <p:sp>
        <p:nvSpPr>
          <p:cNvPr id="5" name="Oval 4">
            <a:extLst>
              <a:ext uri="{FF2B5EF4-FFF2-40B4-BE49-F238E27FC236}">
                <a16:creationId xmlns:a16="http://schemas.microsoft.com/office/drawing/2014/main" id="{15058ABF-6CC1-1A43-85F9-FB3026A3FBB9}"/>
              </a:ext>
            </a:extLst>
          </p:cNvPr>
          <p:cNvSpPr/>
          <p:nvPr/>
        </p:nvSpPr>
        <p:spPr>
          <a:xfrm>
            <a:off x="609600" y="990600"/>
            <a:ext cx="48768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1676400" y="3285067"/>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8144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(Clustering)</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0FDF139A-D3F3-BC4C-9B40-A352030B640F}"/>
              </a:ext>
            </a:extLst>
          </p:cNvPr>
          <p:cNvPicPr>
            <a:picLocks noChangeAspect="1"/>
          </p:cNvPicPr>
          <p:nvPr/>
        </p:nvPicPr>
        <p:blipFill>
          <a:blip r:embed="rId3"/>
          <a:stretch>
            <a:fillRect/>
          </a:stretch>
        </p:blipFill>
        <p:spPr>
          <a:xfrm>
            <a:off x="304799" y="838200"/>
            <a:ext cx="5647721" cy="5410200"/>
          </a:xfrm>
          <a:prstGeom prst="rect">
            <a:avLst/>
          </a:prstGeom>
        </p:spPr>
      </p:pic>
      <p:sp>
        <p:nvSpPr>
          <p:cNvPr id="6" name="TextBox 5">
            <a:extLst>
              <a:ext uri="{FF2B5EF4-FFF2-40B4-BE49-F238E27FC236}">
                <a16:creationId xmlns:a16="http://schemas.microsoft.com/office/drawing/2014/main" id="{75B80363-4BD2-CF46-9CE6-6E85510CE4FB}"/>
              </a:ext>
            </a:extLst>
          </p:cNvPr>
          <p:cNvSpPr txBox="1"/>
          <p:nvPr/>
        </p:nvSpPr>
        <p:spPr>
          <a:xfrm>
            <a:off x="5952520" y="1881306"/>
            <a:ext cx="3039080" cy="3323987"/>
          </a:xfrm>
          <a:prstGeom prst="rect">
            <a:avLst/>
          </a:prstGeom>
          <a:noFill/>
        </p:spPr>
        <p:txBody>
          <a:bodyPr wrap="square" rtlCol="0">
            <a:spAutoFit/>
          </a:bodyPr>
          <a:lstStyle/>
          <a:p>
            <a:pPr algn="ctr"/>
            <a:r>
              <a:rPr lang="en-US" sz="3000" dirty="0"/>
              <a:t>…Because perhaps the clusters are not where we think they are.</a:t>
            </a:r>
          </a:p>
          <a:p>
            <a:pPr algn="ctr"/>
            <a:endParaRPr lang="en-US" sz="3000" dirty="0"/>
          </a:p>
          <a:p>
            <a:pPr algn="ctr"/>
            <a:r>
              <a:rPr lang="en-US" sz="3000"/>
              <a:t>K=2</a:t>
            </a:r>
            <a:endParaRPr lang="en-US" sz="3000" dirty="0"/>
          </a:p>
        </p:txBody>
      </p:sp>
      <p:sp>
        <p:nvSpPr>
          <p:cNvPr id="5" name="Oval 4">
            <a:extLst>
              <a:ext uri="{FF2B5EF4-FFF2-40B4-BE49-F238E27FC236}">
                <a16:creationId xmlns:a16="http://schemas.microsoft.com/office/drawing/2014/main" id="{15058ABF-6CC1-1A43-85F9-FB3026A3FBB9}"/>
              </a:ext>
            </a:extLst>
          </p:cNvPr>
          <p:cNvSpPr/>
          <p:nvPr/>
        </p:nvSpPr>
        <p:spPr>
          <a:xfrm rot="20369399">
            <a:off x="829280" y="1214623"/>
            <a:ext cx="2895600" cy="449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1867C3-2C9B-4C4F-B8CA-A511F9A14222}"/>
              </a:ext>
            </a:extLst>
          </p:cNvPr>
          <p:cNvSpPr/>
          <p:nvPr/>
        </p:nvSpPr>
        <p:spPr>
          <a:xfrm>
            <a:off x="2895600" y="875561"/>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01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Training and Predicting</a:t>
            </a:r>
          </a:p>
        </p:txBody>
      </p:sp>
      <p:sp>
        <p:nvSpPr>
          <p:cNvPr id="3" name="TextBox 2">
            <a:extLst>
              <a:ext uri="{FF2B5EF4-FFF2-40B4-BE49-F238E27FC236}">
                <a16:creationId xmlns:a16="http://schemas.microsoft.com/office/drawing/2014/main" id="{0BC5CD64-09D2-0C49-8959-27F76942F915}"/>
              </a:ext>
            </a:extLst>
          </p:cNvPr>
          <p:cNvSpPr txBox="1"/>
          <p:nvPr/>
        </p:nvSpPr>
        <p:spPr>
          <a:xfrm>
            <a:off x="2514600" y="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ABBFD2AF-D3DA-9B43-82E6-D8DEEDE48502}"/>
              </a:ext>
            </a:extLst>
          </p:cNvPr>
          <p:cNvPicPr>
            <a:picLocks noChangeAspect="1"/>
          </p:cNvPicPr>
          <p:nvPr/>
        </p:nvPicPr>
        <p:blipFill>
          <a:blip r:embed="rId3"/>
          <a:stretch>
            <a:fillRect/>
          </a:stretch>
        </p:blipFill>
        <p:spPr>
          <a:xfrm>
            <a:off x="0" y="762000"/>
            <a:ext cx="9144000" cy="4512763"/>
          </a:xfrm>
          <a:prstGeom prst="rect">
            <a:avLst/>
          </a:prstGeom>
        </p:spPr>
      </p:pic>
      <p:sp>
        <p:nvSpPr>
          <p:cNvPr id="5" name="TextBox 4">
            <a:extLst>
              <a:ext uri="{FF2B5EF4-FFF2-40B4-BE49-F238E27FC236}">
                <a16:creationId xmlns:a16="http://schemas.microsoft.com/office/drawing/2014/main" id="{E5449684-F12F-1A4A-B567-09DBDA2CE455}"/>
              </a:ext>
            </a:extLst>
          </p:cNvPr>
          <p:cNvSpPr txBox="1"/>
          <p:nvPr/>
        </p:nvSpPr>
        <p:spPr>
          <a:xfrm>
            <a:off x="190433" y="4784556"/>
            <a:ext cx="8614967" cy="1477328"/>
          </a:xfrm>
          <a:prstGeom prst="rect">
            <a:avLst/>
          </a:prstGeom>
          <a:noFill/>
        </p:spPr>
        <p:txBody>
          <a:bodyPr wrap="square" rtlCol="0">
            <a:spAutoFit/>
          </a:bodyPr>
          <a:lstStyle/>
          <a:p>
            <a:pPr algn="ctr"/>
            <a:r>
              <a:rPr lang="en-US" sz="3000" dirty="0"/>
              <a:t>Regardless of the problem type, in Machine Learning we follow a familiar paradigm. </a:t>
            </a:r>
          </a:p>
          <a:p>
            <a:pPr algn="ctr"/>
            <a:r>
              <a:rPr lang="en-US" sz="3000" b="1" dirty="0"/>
              <a:t>Model -&gt; Fit (Train) -&gt; Predict</a:t>
            </a:r>
          </a:p>
        </p:txBody>
      </p:sp>
    </p:spTree>
    <p:extLst>
      <p:ext uri="{BB962C8B-B14F-4D97-AF65-F5344CB8AC3E}">
        <p14:creationId xmlns:p14="http://schemas.microsoft.com/office/powerpoint/2010/main" val="2847210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Training and Predicting</a:t>
            </a:r>
          </a:p>
        </p:txBody>
      </p:sp>
      <p:sp>
        <p:nvSpPr>
          <p:cNvPr id="3" name="TextBox 2">
            <a:extLst>
              <a:ext uri="{FF2B5EF4-FFF2-40B4-BE49-F238E27FC236}">
                <a16:creationId xmlns:a16="http://schemas.microsoft.com/office/drawing/2014/main" id="{0BC5CD64-09D2-0C49-8959-27F76942F915}"/>
              </a:ext>
            </a:extLst>
          </p:cNvPr>
          <p:cNvSpPr txBox="1"/>
          <p:nvPr/>
        </p:nvSpPr>
        <p:spPr>
          <a:xfrm>
            <a:off x="2514600" y="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E5449684-F12F-1A4A-B567-09DBDA2CE455}"/>
              </a:ext>
            </a:extLst>
          </p:cNvPr>
          <p:cNvSpPr txBox="1"/>
          <p:nvPr/>
        </p:nvSpPr>
        <p:spPr>
          <a:xfrm>
            <a:off x="190433" y="4784556"/>
            <a:ext cx="8614967" cy="1477328"/>
          </a:xfrm>
          <a:prstGeom prst="rect">
            <a:avLst/>
          </a:prstGeom>
          <a:noFill/>
        </p:spPr>
        <p:txBody>
          <a:bodyPr wrap="square" rtlCol="0">
            <a:spAutoFit/>
          </a:bodyPr>
          <a:lstStyle/>
          <a:p>
            <a:pPr algn="ctr"/>
            <a:r>
              <a:rPr lang="en-US" sz="3000" dirty="0"/>
              <a:t>Regardless of the problem type, in Machine Learning we follow a familiar paradigm. </a:t>
            </a:r>
          </a:p>
          <a:p>
            <a:pPr algn="ctr"/>
            <a:r>
              <a:rPr lang="en-US" sz="3000" b="1" dirty="0"/>
              <a:t>Model -&gt; Fit (Train) -&gt; Predict</a:t>
            </a:r>
          </a:p>
        </p:txBody>
      </p:sp>
      <p:graphicFrame>
        <p:nvGraphicFramePr>
          <p:cNvPr id="8" name="Table 7">
            <a:extLst>
              <a:ext uri="{FF2B5EF4-FFF2-40B4-BE49-F238E27FC236}">
                <a16:creationId xmlns:a16="http://schemas.microsoft.com/office/drawing/2014/main" id="{8CA32ACA-3A94-7D4A-87D5-3DB35BD14DA3}"/>
              </a:ext>
            </a:extLst>
          </p:cNvPr>
          <p:cNvGraphicFramePr>
            <a:graphicFrameLocks noGrp="1"/>
          </p:cNvGraphicFramePr>
          <p:nvPr>
            <p:extLst>
              <p:ext uri="{D42A27DB-BD31-4B8C-83A1-F6EECF244321}">
                <p14:modId xmlns:p14="http://schemas.microsoft.com/office/powerpoint/2010/main" val="1668640207"/>
              </p:ext>
            </p:extLst>
          </p:nvPr>
        </p:nvGraphicFramePr>
        <p:xfrm>
          <a:off x="476395" y="1183365"/>
          <a:ext cx="3962400" cy="148336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075591292"/>
                    </a:ext>
                  </a:extLst>
                </a:gridCol>
                <a:gridCol w="990600">
                  <a:extLst>
                    <a:ext uri="{9D8B030D-6E8A-4147-A177-3AD203B41FA5}">
                      <a16:colId xmlns:a16="http://schemas.microsoft.com/office/drawing/2014/main" val="972437481"/>
                    </a:ext>
                  </a:extLst>
                </a:gridCol>
                <a:gridCol w="990600">
                  <a:extLst>
                    <a:ext uri="{9D8B030D-6E8A-4147-A177-3AD203B41FA5}">
                      <a16:colId xmlns:a16="http://schemas.microsoft.com/office/drawing/2014/main" val="795179100"/>
                    </a:ext>
                  </a:extLst>
                </a:gridCol>
                <a:gridCol w="990600">
                  <a:extLst>
                    <a:ext uri="{9D8B030D-6E8A-4147-A177-3AD203B41FA5}">
                      <a16:colId xmlns:a16="http://schemas.microsoft.com/office/drawing/2014/main" val="1504622619"/>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Class</a:t>
                      </a:r>
                    </a:p>
                  </a:txBody>
                  <a:tcPr/>
                </a:tc>
                <a:extLst>
                  <a:ext uri="{0D108BD9-81ED-4DB2-BD59-A6C34878D82A}">
                    <a16:rowId xmlns:a16="http://schemas.microsoft.com/office/drawing/2014/main" val="4130229851"/>
                  </a:ext>
                </a:extLst>
              </a:tr>
              <a:tr h="370840">
                <a:tc>
                  <a:txBody>
                    <a:bodyPr/>
                    <a:lstStyle/>
                    <a:p>
                      <a:r>
                        <a:rPr lang="en-US" dirty="0"/>
                        <a:t>11</a:t>
                      </a:r>
                    </a:p>
                  </a:txBody>
                  <a:tcPr/>
                </a:tc>
                <a:tc>
                  <a:txBody>
                    <a:bodyPr/>
                    <a:lstStyle/>
                    <a:p>
                      <a:r>
                        <a:rPr lang="en-US" dirty="0"/>
                        <a:t>16</a:t>
                      </a:r>
                    </a:p>
                  </a:txBody>
                  <a:tcPr/>
                </a:tc>
                <a:tc>
                  <a:txBody>
                    <a:bodyPr/>
                    <a:lstStyle/>
                    <a:p>
                      <a:r>
                        <a:rPr lang="en-US" dirty="0"/>
                        <a:t>22</a:t>
                      </a:r>
                    </a:p>
                  </a:txBody>
                  <a:tcPr/>
                </a:tc>
                <a:tc>
                  <a:txBody>
                    <a:bodyPr/>
                    <a:lstStyle/>
                    <a:p>
                      <a:r>
                        <a:rPr lang="en-US" dirty="0"/>
                        <a:t>1</a:t>
                      </a:r>
                    </a:p>
                  </a:txBody>
                  <a:tcPr/>
                </a:tc>
                <a:extLst>
                  <a:ext uri="{0D108BD9-81ED-4DB2-BD59-A6C34878D82A}">
                    <a16:rowId xmlns:a16="http://schemas.microsoft.com/office/drawing/2014/main" val="2355047372"/>
                  </a:ext>
                </a:extLst>
              </a:tr>
              <a:tr h="370840">
                <a:tc>
                  <a:txBody>
                    <a:bodyPr/>
                    <a:lstStyle/>
                    <a:p>
                      <a:r>
                        <a:rPr lang="en-US" dirty="0"/>
                        <a:t>10</a:t>
                      </a:r>
                    </a:p>
                  </a:txBody>
                  <a:tcPr/>
                </a:tc>
                <a:tc>
                  <a:txBody>
                    <a:bodyPr/>
                    <a:lstStyle/>
                    <a:p>
                      <a:r>
                        <a:rPr lang="en-US" dirty="0"/>
                        <a:t>8</a:t>
                      </a:r>
                    </a:p>
                  </a:txBody>
                  <a:tcPr/>
                </a:tc>
                <a:tc>
                  <a:txBody>
                    <a:bodyPr/>
                    <a:lstStyle/>
                    <a:p>
                      <a:r>
                        <a:rPr lang="en-US" dirty="0"/>
                        <a:t>4</a:t>
                      </a:r>
                    </a:p>
                  </a:txBody>
                  <a:tcPr/>
                </a:tc>
                <a:tc>
                  <a:txBody>
                    <a:bodyPr/>
                    <a:lstStyle/>
                    <a:p>
                      <a:r>
                        <a:rPr lang="en-US" dirty="0"/>
                        <a:t>2</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graphicFrame>
        <p:nvGraphicFramePr>
          <p:cNvPr id="10" name="Table 9">
            <a:extLst>
              <a:ext uri="{FF2B5EF4-FFF2-40B4-BE49-F238E27FC236}">
                <a16:creationId xmlns:a16="http://schemas.microsoft.com/office/drawing/2014/main" id="{255109EE-71C3-244A-9B10-966C203AA227}"/>
              </a:ext>
            </a:extLst>
          </p:cNvPr>
          <p:cNvGraphicFramePr>
            <a:graphicFrameLocks noGrp="1"/>
          </p:cNvGraphicFramePr>
          <p:nvPr>
            <p:extLst>
              <p:ext uri="{D42A27DB-BD31-4B8C-83A1-F6EECF244321}">
                <p14:modId xmlns:p14="http://schemas.microsoft.com/office/powerpoint/2010/main" val="1486092532"/>
              </p:ext>
            </p:extLst>
          </p:nvPr>
        </p:nvGraphicFramePr>
        <p:xfrm>
          <a:off x="4879095" y="1417053"/>
          <a:ext cx="3962400" cy="79455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3075591292"/>
                    </a:ext>
                  </a:extLst>
                </a:gridCol>
                <a:gridCol w="990600">
                  <a:extLst>
                    <a:ext uri="{9D8B030D-6E8A-4147-A177-3AD203B41FA5}">
                      <a16:colId xmlns:a16="http://schemas.microsoft.com/office/drawing/2014/main" val="972437481"/>
                    </a:ext>
                  </a:extLst>
                </a:gridCol>
                <a:gridCol w="990600">
                  <a:extLst>
                    <a:ext uri="{9D8B030D-6E8A-4147-A177-3AD203B41FA5}">
                      <a16:colId xmlns:a16="http://schemas.microsoft.com/office/drawing/2014/main" val="795179100"/>
                    </a:ext>
                  </a:extLst>
                </a:gridCol>
                <a:gridCol w="990600">
                  <a:extLst>
                    <a:ext uri="{9D8B030D-6E8A-4147-A177-3AD203B41FA5}">
                      <a16:colId xmlns:a16="http://schemas.microsoft.com/office/drawing/2014/main" val="1504622619"/>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Class</a:t>
                      </a:r>
                    </a:p>
                  </a:txBody>
                  <a:tcPr/>
                </a:tc>
                <a:extLst>
                  <a:ext uri="{0D108BD9-81ED-4DB2-BD59-A6C34878D82A}">
                    <a16:rowId xmlns:a16="http://schemas.microsoft.com/office/drawing/2014/main" val="4130229851"/>
                  </a:ext>
                </a:extLst>
              </a:tr>
              <a:tr h="423714">
                <a:tc>
                  <a:txBody>
                    <a:bodyPr/>
                    <a:lstStyle/>
                    <a:p>
                      <a:r>
                        <a:rPr lang="en-US" dirty="0"/>
                        <a:t>10</a:t>
                      </a:r>
                    </a:p>
                  </a:txBody>
                  <a:tcPr/>
                </a:tc>
                <a:tc>
                  <a:txBody>
                    <a:bodyPr/>
                    <a:lstStyle/>
                    <a:p>
                      <a:r>
                        <a:rPr lang="en-US" dirty="0"/>
                        <a:t>15</a:t>
                      </a:r>
                    </a:p>
                  </a:txBody>
                  <a:tcPr/>
                </a:tc>
                <a:tc>
                  <a:txBody>
                    <a:bodyPr/>
                    <a:lstStyle/>
                    <a:p>
                      <a:r>
                        <a:rPr lang="en-US" dirty="0"/>
                        <a:t>23</a:t>
                      </a:r>
                    </a:p>
                  </a:txBody>
                  <a:tcPr/>
                </a:tc>
                <a:tc>
                  <a:txBody>
                    <a:bodyPr/>
                    <a:lstStyle/>
                    <a:p>
                      <a:r>
                        <a:rPr lang="en-US" dirty="0"/>
                        <a:t>?</a:t>
                      </a:r>
                    </a:p>
                  </a:txBody>
                  <a:tcPr/>
                </a:tc>
                <a:extLst>
                  <a:ext uri="{0D108BD9-81ED-4DB2-BD59-A6C34878D82A}">
                    <a16:rowId xmlns:a16="http://schemas.microsoft.com/office/drawing/2014/main" val="2355047372"/>
                  </a:ext>
                </a:extLst>
              </a:tr>
            </a:tbl>
          </a:graphicData>
        </a:graphic>
      </p:graphicFrame>
      <p:graphicFrame>
        <p:nvGraphicFramePr>
          <p:cNvPr id="12" name="Table 11">
            <a:extLst>
              <a:ext uri="{FF2B5EF4-FFF2-40B4-BE49-F238E27FC236}">
                <a16:creationId xmlns:a16="http://schemas.microsoft.com/office/drawing/2014/main" id="{5AEF98B4-7A43-374F-9983-8AAA3BB15232}"/>
              </a:ext>
            </a:extLst>
          </p:cNvPr>
          <p:cNvGraphicFramePr>
            <a:graphicFrameLocks noGrp="1"/>
          </p:cNvGraphicFramePr>
          <p:nvPr>
            <p:extLst>
              <p:ext uri="{D42A27DB-BD31-4B8C-83A1-F6EECF244321}">
                <p14:modId xmlns:p14="http://schemas.microsoft.com/office/powerpoint/2010/main" val="2886867229"/>
              </p:ext>
            </p:extLst>
          </p:nvPr>
        </p:nvGraphicFramePr>
        <p:xfrm>
          <a:off x="7814800" y="3278953"/>
          <a:ext cx="990600" cy="79455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504622619"/>
                    </a:ext>
                  </a:extLst>
                </a:gridCol>
              </a:tblGrid>
              <a:tr h="370840">
                <a:tc>
                  <a:txBody>
                    <a:bodyPr/>
                    <a:lstStyle/>
                    <a:p>
                      <a:r>
                        <a:rPr lang="en-US" dirty="0"/>
                        <a:t>Class</a:t>
                      </a:r>
                    </a:p>
                  </a:txBody>
                  <a:tcPr/>
                </a:tc>
                <a:extLst>
                  <a:ext uri="{0D108BD9-81ED-4DB2-BD59-A6C34878D82A}">
                    <a16:rowId xmlns:a16="http://schemas.microsoft.com/office/drawing/2014/main" val="4130229851"/>
                  </a:ext>
                </a:extLst>
              </a:tr>
              <a:tr h="423714">
                <a:tc>
                  <a:txBody>
                    <a:bodyPr/>
                    <a:lstStyle/>
                    <a:p>
                      <a:r>
                        <a:rPr lang="en-US" dirty="0"/>
                        <a:t>1</a:t>
                      </a:r>
                    </a:p>
                  </a:txBody>
                  <a:tcPr/>
                </a:tc>
                <a:extLst>
                  <a:ext uri="{0D108BD9-81ED-4DB2-BD59-A6C34878D82A}">
                    <a16:rowId xmlns:a16="http://schemas.microsoft.com/office/drawing/2014/main" val="2355047372"/>
                  </a:ext>
                </a:extLst>
              </a:tr>
            </a:tbl>
          </a:graphicData>
        </a:graphic>
      </p:graphicFrame>
      <p:sp>
        <p:nvSpPr>
          <p:cNvPr id="13" name="Can 12">
            <a:extLst>
              <a:ext uri="{FF2B5EF4-FFF2-40B4-BE49-F238E27FC236}">
                <a16:creationId xmlns:a16="http://schemas.microsoft.com/office/drawing/2014/main" id="{39A810F6-3FCB-DE4E-B3BC-EBA53B405988}"/>
              </a:ext>
            </a:extLst>
          </p:cNvPr>
          <p:cNvSpPr/>
          <p:nvPr/>
        </p:nvSpPr>
        <p:spPr>
          <a:xfrm>
            <a:off x="1817193" y="2796565"/>
            <a:ext cx="1280804" cy="170346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a:t>
            </a:r>
          </a:p>
        </p:txBody>
      </p:sp>
      <p:sp>
        <p:nvSpPr>
          <p:cNvPr id="14" name="Rectangle 13">
            <a:extLst>
              <a:ext uri="{FF2B5EF4-FFF2-40B4-BE49-F238E27FC236}">
                <a16:creationId xmlns:a16="http://schemas.microsoft.com/office/drawing/2014/main" id="{86AC3FE9-4790-6146-8753-BE124A15422D}"/>
              </a:ext>
            </a:extLst>
          </p:cNvPr>
          <p:cNvSpPr/>
          <p:nvPr/>
        </p:nvSpPr>
        <p:spPr>
          <a:xfrm>
            <a:off x="4879095" y="3294271"/>
            <a:ext cx="1600200" cy="8627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Model</a:t>
            </a:r>
          </a:p>
        </p:txBody>
      </p:sp>
      <p:cxnSp>
        <p:nvCxnSpPr>
          <p:cNvPr id="16" name="Straight Arrow Connector 15">
            <a:extLst>
              <a:ext uri="{FF2B5EF4-FFF2-40B4-BE49-F238E27FC236}">
                <a16:creationId xmlns:a16="http://schemas.microsoft.com/office/drawing/2014/main" id="{EAD5C048-D9E0-F540-9200-0F11682278C7}"/>
              </a:ext>
            </a:extLst>
          </p:cNvPr>
          <p:cNvCxnSpPr/>
          <p:nvPr/>
        </p:nvCxnSpPr>
        <p:spPr>
          <a:xfrm>
            <a:off x="3352800" y="3725641"/>
            <a:ext cx="1385849" cy="0"/>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2B5FC4-D337-EF41-9B31-4B27F39FAD06}"/>
              </a:ext>
            </a:extLst>
          </p:cNvPr>
          <p:cNvCxnSpPr>
            <a:cxnSpLocks/>
          </p:cNvCxnSpPr>
          <p:nvPr/>
        </p:nvCxnSpPr>
        <p:spPr>
          <a:xfrm>
            <a:off x="5679195" y="2367764"/>
            <a:ext cx="0" cy="832636"/>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3CF451-2263-3A41-9570-55F9DEF613B5}"/>
              </a:ext>
            </a:extLst>
          </p:cNvPr>
          <p:cNvCxnSpPr>
            <a:cxnSpLocks/>
          </p:cNvCxnSpPr>
          <p:nvPr/>
        </p:nvCxnSpPr>
        <p:spPr>
          <a:xfrm>
            <a:off x="6617769" y="3709599"/>
            <a:ext cx="1002231" cy="0"/>
          </a:xfrm>
          <a:prstGeom prst="straightConnector1">
            <a:avLst/>
          </a:prstGeom>
          <a:ln>
            <a:solidFill>
              <a:srgbClr val="1D1A36"/>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D195D86-C9B1-5649-B9CC-7C82EE9CC64F}"/>
              </a:ext>
            </a:extLst>
          </p:cNvPr>
          <p:cNvSpPr/>
          <p:nvPr/>
        </p:nvSpPr>
        <p:spPr>
          <a:xfrm>
            <a:off x="3440398" y="3274789"/>
            <a:ext cx="1210652" cy="369332"/>
          </a:xfrm>
          <a:prstGeom prst="rect">
            <a:avLst/>
          </a:prstGeom>
        </p:spPr>
        <p:txBody>
          <a:bodyPr wrap="none">
            <a:spAutoFit/>
          </a:bodyPr>
          <a:lstStyle/>
          <a:p>
            <a:pPr algn="ctr"/>
            <a:r>
              <a:rPr lang="en-US" b="1" dirty="0"/>
              <a:t>Train / Fit</a:t>
            </a:r>
          </a:p>
        </p:txBody>
      </p:sp>
      <p:sp>
        <p:nvSpPr>
          <p:cNvPr id="25" name="Rectangle 24">
            <a:extLst>
              <a:ext uri="{FF2B5EF4-FFF2-40B4-BE49-F238E27FC236}">
                <a16:creationId xmlns:a16="http://schemas.microsoft.com/office/drawing/2014/main" id="{DF8DB9A4-0B05-494A-A6E0-986B599458BB}"/>
              </a:ext>
            </a:extLst>
          </p:cNvPr>
          <p:cNvSpPr/>
          <p:nvPr/>
        </p:nvSpPr>
        <p:spPr>
          <a:xfrm>
            <a:off x="5709564" y="2617233"/>
            <a:ext cx="825867" cy="369332"/>
          </a:xfrm>
          <a:prstGeom prst="rect">
            <a:avLst/>
          </a:prstGeom>
        </p:spPr>
        <p:txBody>
          <a:bodyPr wrap="none">
            <a:spAutoFit/>
          </a:bodyPr>
          <a:lstStyle/>
          <a:p>
            <a:pPr algn="ctr"/>
            <a:r>
              <a:rPr lang="en-US" b="1" dirty="0"/>
              <a:t>Apply</a:t>
            </a:r>
          </a:p>
        </p:txBody>
      </p:sp>
      <p:sp>
        <p:nvSpPr>
          <p:cNvPr id="26" name="Rectangle 25">
            <a:extLst>
              <a:ext uri="{FF2B5EF4-FFF2-40B4-BE49-F238E27FC236}">
                <a16:creationId xmlns:a16="http://schemas.microsoft.com/office/drawing/2014/main" id="{70A5E143-9544-2349-AF4C-F0C9F8BA9ECF}"/>
              </a:ext>
            </a:extLst>
          </p:cNvPr>
          <p:cNvSpPr/>
          <p:nvPr/>
        </p:nvSpPr>
        <p:spPr>
          <a:xfrm>
            <a:off x="6635419" y="3701189"/>
            <a:ext cx="966932" cy="369332"/>
          </a:xfrm>
          <a:prstGeom prst="rect">
            <a:avLst/>
          </a:prstGeom>
        </p:spPr>
        <p:txBody>
          <a:bodyPr wrap="none">
            <a:spAutoFit/>
          </a:bodyPr>
          <a:lstStyle/>
          <a:p>
            <a:pPr algn="ctr"/>
            <a:r>
              <a:rPr lang="en-US" b="1" dirty="0"/>
              <a:t>Predict</a:t>
            </a:r>
          </a:p>
        </p:txBody>
      </p:sp>
    </p:spTree>
    <p:extLst>
      <p:ext uri="{BB962C8B-B14F-4D97-AF65-F5344CB8AC3E}">
        <p14:creationId xmlns:p14="http://schemas.microsoft.com/office/powerpoint/2010/main" val="18002235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Many Models… Which To Choose?</a:t>
            </a:r>
          </a:p>
        </p:txBody>
      </p:sp>
      <p:pic>
        <p:nvPicPr>
          <p:cNvPr id="4" name="Picture 3">
            <a:extLst>
              <a:ext uri="{FF2B5EF4-FFF2-40B4-BE49-F238E27FC236}">
                <a16:creationId xmlns:a16="http://schemas.microsoft.com/office/drawing/2014/main" id="{38CE8A33-FEA6-9545-8579-79C68AA951F2}"/>
              </a:ext>
            </a:extLst>
          </p:cNvPr>
          <p:cNvPicPr>
            <a:picLocks noChangeAspect="1"/>
          </p:cNvPicPr>
          <p:nvPr/>
        </p:nvPicPr>
        <p:blipFill>
          <a:blip r:embed="rId3"/>
          <a:stretch>
            <a:fillRect/>
          </a:stretch>
        </p:blipFill>
        <p:spPr>
          <a:xfrm>
            <a:off x="152400" y="688898"/>
            <a:ext cx="8991600" cy="5732246"/>
          </a:xfrm>
          <a:prstGeom prst="rect">
            <a:avLst/>
          </a:prstGeom>
        </p:spPr>
      </p:pic>
    </p:spTree>
    <p:extLst>
      <p:ext uri="{BB962C8B-B14F-4D97-AF65-F5344CB8AC3E}">
        <p14:creationId xmlns:p14="http://schemas.microsoft.com/office/powerpoint/2010/main" val="3715805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The Future of Machine Learning</a:t>
            </a:r>
          </a:p>
        </p:txBody>
      </p:sp>
      <p:pic>
        <p:nvPicPr>
          <p:cNvPr id="9" name="Picture 8">
            <a:extLst>
              <a:ext uri="{FF2B5EF4-FFF2-40B4-BE49-F238E27FC236}">
                <a16:creationId xmlns:a16="http://schemas.microsoft.com/office/drawing/2014/main" id="{E7BE1E6D-3B64-FF42-B7D4-A7F17CF47ACC}"/>
              </a:ext>
            </a:extLst>
          </p:cNvPr>
          <p:cNvPicPr>
            <a:picLocks noChangeAspect="1"/>
          </p:cNvPicPr>
          <p:nvPr/>
        </p:nvPicPr>
        <p:blipFill>
          <a:blip r:embed="rId3"/>
          <a:stretch>
            <a:fillRect/>
          </a:stretch>
        </p:blipFill>
        <p:spPr>
          <a:xfrm>
            <a:off x="61451" y="815432"/>
            <a:ext cx="8948964" cy="4289967"/>
          </a:xfrm>
          <a:prstGeom prst="rect">
            <a:avLst/>
          </a:prstGeom>
        </p:spPr>
      </p:pic>
      <p:sp>
        <p:nvSpPr>
          <p:cNvPr id="10" name="TextBox 9">
            <a:extLst>
              <a:ext uri="{FF2B5EF4-FFF2-40B4-BE49-F238E27FC236}">
                <a16:creationId xmlns:a16="http://schemas.microsoft.com/office/drawing/2014/main" id="{60CBA754-F3F8-304B-8170-BE21DED17DD5}"/>
              </a:ext>
            </a:extLst>
          </p:cNvPr>
          <p:cNvSpPr txBox="1"/>
          <p:nvPr/>
        </p:nvSpPr>
        <p:spPr>
          <a:xfrm>
            <a:off x="0" y="5410200"/>
            <a:ext cx="9067799" cy="707886"/>
          </a:xfrm>
          <a:prstGeom prst="rect">
            <a:avLst/>
          </a:prstGeom>
          <a:noFill/>
        </p:spPr>
        <p:txBody>
          <a:bodyPr wrap="square" rtlCol="0">
            <a:spAutoFit/>
          </a:bodyPr>
          <a:lstStyle/>
          <a:p>
            <a:pPr algn="ctr"/>
            <a:r>
              <a:rPr lang="en-US" sz="2000" dirty="0"/>
              <a:t>I foresee a day when Machine Learning is relegated to a world of the off-the-shelf formulas readily available by the masses. We’re already nearly there…</a:t>
            </a:r>
          </a:p>
        </p:txBody>
      </p:sp>
    </p:spTree>
    <p:extLst>
      <p:ext uri="{BB962C8B-B14F-4D97-AF65-F5344CB8AC3E}">
        <p14:creationId xmlns:p14="http://schemas.microsoft.com/office/powerpoint/2010/main" val="11412103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190381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Quantifying ML Models</a:t>
            </a:r>
          </a:p>
        </p:txBody>
      </p:sp>
    </p:spTree>
    <p:extLst>
      <p:ext uri="{BB962C8B-B14F-4D97-AF65-F5344CB8AC3E}">
        <p14:creationId xmlns:p14="http://schemas.microsoft.com/office/powerpoint/2010/main" val="630663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Common Scoring Metrics</a:t>
            </a:r>
          </a:p>
        </p:txBody>
      </p:sp>
      <p:sp>
        <p:nvSpPr>
          <p:cNvPr id="7" name="Rectangle 6">
            <a:extLst>
              <a:ext uri="{FF2B5EF4-FFF2-40B4-BE49-F238E27FC236}">
                <a16:creationId xmlns:a16="http://schemas.microsoft.com/office/drawing/2014/main" id="{C1BACDDD-1543-EE48-A373-A73812C8E20E}"/>
              </a:ext>
            </a:extLst>
          </p:cNvPr>
          <p:cNvSpPr/>
          <p:nvPr/>
        </p:nvSpPr>
        <p:spPr>
          <a:xfrm>
            <a:off x="284747" y="914400"/>
            <a:ext cx="8839200" cy="2031325"/>
          </a:xfrm>
          <a:prstGeom prst="rect">
            <a:avLst/>
          </a:prstGeom>
        </p:spPr>
        <p:txBody>
          <a:bodyPr wrap="square">
            <a:spAutoFit/>
          </a:bodyPr>
          <a:lstStyle/>
          <a:p>
            <a:pPr marL="457200" indent="-457200">
              <a:buFont typeface="Arial" panose="020B0604020202020204" pitchFamily="34" charset="0"/>
              <a:buChar char="•"/>
            </a:pPr>
            <a:r>
              <a:rPr lang="en-US" b="1" u="sng" dirty="0"/>
              <a:t>R</a:t>
            </a:r>
            <a:r>
              <a:rPr lang="en-US" b="1" u="sng" baseline="30000" dirty="0"/>
              <a:t>2 </a:t>
            </a:r>
            <a:r>
              <a:rPr lang="en-US" b="1" u="sng" dirty="0"/>
              <a:t>(R-Squared): </a:t>
            </a:r>
            <a:br>
              <a:rPr lang="en-US" b="1" dirty="0"/>
            </a:br>
            <a:r>
              <a:rPr lang="en-US" dirty="0"/>
              <a:t>This is the baseline metric that many ML tools report on score. Higher R</a:t>
            </a:r>
            <a:r>
              <a:rPr lang="en-US" baseline="30000" dirty="0"/>
              <a:t>2</a:t>
            </a:r>
            <a:r>
              <a:rPr lang="en-US" dirty="0"/>
              <a:t> values signify that the model is “highly predictive”.  An R</a:t>
            </a:r>
            <a:r>
              <a:rPr lang="en-US" baseline="30000" dirty="0"/>
              <a:t>2</a:t>
            </a:r>
            <a:r>
              <a:rPr lang="en-US" dirty="0"/>
              <a:t> value of &gt;0.90 means that our model roughly accounts for 90% of the variability of the data. </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u="sng" dirty="0"/>
              <a:t>MSE</a:t>
            </a:r>
            <a:r>
              <a:rPr lang="en-US" b="1" u="sng" baseline="30000" dirty="0"/>
              <a:t> </a:t>
            </a:r>
            <a:r>
              <a:rPr lang="en-US" b="1" u="sng" dirty="0"/>
              <a:t>(Mean Squared Error): </a:t>
            </a:r>
            <a:br>
              <a:rPr lang="en-US" b="1" dirty="0"/>
            </a:br>
            <a:r>
              <a:rPr lang="en-US" dirty="0"/>
              <a:t>This measures the average of the squares of the errors or deviations.</a:t>
            </a:r>
          </a:p>
        </p:txBody>
      </p:sp>
    </p:spTree>
    <p:extLst>
      <p:ext uri="{BB962C8B-B14F-4D97-AF65-F5344CB8AC3E}">
        <p14:creationId xmlns:p14="http://schemas.microsoft.com/office/powerpoint/2010/main" val="3858019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fontScale="90000"/>
          </a:bodyPr>
          <a:lstStyle/>
          <a:p>
            <a:r>
              <a:rPr lang="en-US" dirty="0"/>
              <a:t>Basic Premise of Validation using Training/Testing Data</a:t>
            </a:r>
          </a:p>
        </p:txBody>
      </p:sp>
      <p:sp>
        <p:nvSpPr>
          <p:cNvPr id="4" name="Right Arrow Callout 3">
            <a:extLst>
              <a:ext uri="{FF2B5EF4-FFF2-40B4-BE49-F238E27FC236}">
                <a16:creationId xmlns:a16="http://schemas.microsoft.com/office/drawing/2014/main" id="{13E9FD0C-1447-DC4D-9CF3-A6F2EC08411E}"/>
              </a:ext>
            </a:extLst>
          </p:cNvPr>
          <p:cNvSpPr/>
          <p:nvPr/>
        </p:nvSpPr>
        <p:spPr>
          <a:xfrm rot="5400000">
            <a:off x="4841476" y="1708131"/>
            <a:ext cx="2316008" cy="1483360"/>
          </a:xfrm>
          <a:prstGeom prst="rightArrowCallout">
            <a:avLst>
              <a:gd name="adj1" fmla="val 25000"/>
              <a:gd name="adj2" fmla="val 25000"/>
              <a:gd name="adj3" fmla="val 25000"/>
              <a:gd name="adj4"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Callout 4">
            <a:extLst>
              <a:ext uri="{FF2B5EF4-FFF2-40B4-BE49-F238E27FC236}">
                <a16:creationId xmlns:a16="http://schemas.microsoft.com/office/drawing/2014/main" id="{99B43C51-047F-1D49-8499-D49BF955B66A}"/>
              </a:ext>
            </a:extLst>
          </p:cNvPr>
          <p:cNvSpPr/>
          <p:nvPr/>
        </p:nvSpPr>
        <p:spPr>
          <a:xfrm rot="5400000">
            <a:off x="2032849" y="1711724"/>
            <a:ext cx="2316008" cy="1483360"/>
          </a:xfrm>
          <a:prstGeom prst="rightArrowCallout">
            <a:avLst>
              <a:gd name="adj1" fmla="val 25000"/>
              <a:gd name="adj2" fmla="val 25000"/>
              <a:gd name="adj3" fmla="val 25000"/>
              <a:gd name="adj4" fmla="val 1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37AD3B77-4E08-7246-9DE3-2F406770F04E}"/>
              </a:ext>
            </a:extLst>
          </p:cNvPr>
          <p:cNvGraphicFramePr>
            <a:graphicFrameLocks noGrp="1"/>
          </p:cNvGraphicFramePr>
          <p:nvPr>
            <p:extLst/>
          </p:nvPr>
        </p:nvGraphicFramePr>
        <p:xfrm>
          <a:off x="127944" y="1295400"/>
          <a:ext cx="8904524" cy="1483360"/>
        </p:xfrm>
        <a:graphic>
          <a:graphicData uri="http://schemas.openxmlformats.org/drawingml/2006/table">
            <a:tbl>
              <a:tblPr firstRow="1" bandRow="1">
                <a:tableStyleId>{5C22544A-7EE6-4342-B048-85BDC9FD1C3A}</a:tableStyleId>
              </a:tblPr>
              <a:tblGrid>
                <a:gridCol w="2226131">
                  <a:extLst>
                    <a:ext uri="{9D8B030D-6E8A-4147-A177-3AD203B41FA5}">
                      <a16:colId xmlns:a16="http://schemas.microsoft.com/office/drawing/2014/main" val="3075591292"/>
                    </a:ext>
                  </a:extLst>
                </a:gridCol>
                <a:gridCol w="2226131">
                  <a:extLst>
                    <a:ext uri="{9D8B030D-6E8A-4147-A177-3AD203B41FA5}">
                      <a16:colId xmlns:a16="http://schemas.microsoft.com/office/drawing/2014/main" val="972437481"/>
                    </a:ext>
                  </a:extLst>
                </a:gridCol>
                <a:gridCol w="2226131">
                  <a:extLst>
                    <a:ext uri="{9D8B030D-6E8A-4147-A177-3AD203B41FA5}">
                      <a16:colId xmlns:a16="http://schemas.microsoft.com/office/drawing/2014/main" val="795179100"/>
                    </a:ext>
                  </a:extLst>
                </a:gridCol>
                <a:gridCol w="2226131">
                  <a:extLst>
                    <a:ext uri="{9D8B030D-6E8A-4147-A177-3AD203B41FA5}">
                      <a16:colId xmlns:a16="http://schemas.microsoft.com/office/drawing/2014/main" val="1504622619"/>
                    </a:ext>
                  </a:extLst>
                </a:gridCol>
              </a:tblGrid>
              <a:tr h="370840">
                <a:tc>
                  <a:txBody>
                    <a:bodyPr/>
                    <a:lstStyle/>
                    <a:p>
                      <a:r>
                        <a:rPr lang="en-US" dirty="0" err="1"/>
                        <a:t>Num</a:t>
                      </a:r>
                      <a:r>
                        <a:rPr lang="en-US" baseline="0" dirty="0"/>
                        <a:t> </a:t>
                      </a:r>
                      <a:r>
                        <a:rPr lang="en-US" dirty="0"/>
                        <a:t>of Bedrooms</a:t>
                      </a:r>
                    </a:p>
                  </a:txBody>
                  <a:tcPr/>
                </a:tc>
                <a:tc>
                  <a:txBody>
                    <a:bodyPr/>
                    <a:lstStyle/>
                    <a:p>
                      <a:r>
                        <a:rPr lang="en-US" dirty="0" err="1"/>
                        <a:t>Num</a:t>
                      </a:r>
                      <a:r>
                        <a:rPr lang="en-US" baseline="0" dirty="0"/>
                        <a:t> Baths</a:t>
                      </a:r>
                      <a:endParaRPr lang="en-US" dirty="0"/>
                    </a:p>
                  </a:txBody>
                  <a:tcPr/>
                </a:tc>
                <a:tc>
                  <a:txBody>
                    <a:bodyPr/>
                    <a:lstStyle/>
                    <a:p>
                      <a:r>
                        <a:rPr lang="en-US" dirty="0"/>
                        <a:t>Sq. Feet (k)</a:t>
                      </a:r>
                    </a:p>
                  </a:txBody>
                  <a:tcPr/>
                </a:tc>
                <a:tc>
                  <a:txBody>
                    <a:bodyPr/>
                    <a:lstStyle/>
                    <a:p>
                      <a:r>
                        <a:rPr lang="en-US" dirty="0"/>
                        <a:t>Price (k)</a:t>
                      </a:r>
                    </a:p>
                  </a:txBody>
                  <a:tcPr/>
                </a:tc>
                <a:extLst>
                  <a:ext uri="{0D108BD9-81ED-4DB2-BD59-A6C34878D82A}">
                    <a16:rowId xmlns:a16="http://schemas.microsoft.com/office/drawing/2014/main" val="4130229851"/>
                  </a:ext>
                </a:extLst>
              </a:tr>
              <a:tr h="370840">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200</a:t>
                      </a:r>
                    </a:p>
                  </a:txBody>
                  <a:tcPr/>
                </a:tc>
                <a:extLst>
                  <a:ext uri="{0D108BD9-81ED-4DB2-BD59-A6C34878D82A}">
                    <a16:rowId xmlns:a16="http://schemas.microsoft.com/office/drawing/2014/main" val="2355047372"/>
                  </a:ext>
                </a:extLst>
              </a:tr>
              <a:tr h="370840">
                <a:tc>
                  <a:txBody>
                    <a:bodyPr/>
                    <a:lstStyle/>
                    <a:p>
                      <a:r>
                        <a:rPr lang="en-US" dirty="0"/>
                        <a:t>3</a:t>
                      </a:r>
                    </a:p>
                  </a:txBody>
                  <a:tcPr/>
                </a:tc>
                <a:tc>
                  <a:txBody>
                    <a:bodyPr/>
                    <a:lstStyle/>
                    <a:p>
                      <a:r>
                        <a:rPr lang="en-US" dirty="0"/>
                        <a:t>2</a:t>
                      </a:r>
                    </a:p>
                  </a:txBody>
                  <a:tcPr/>
                </a:tc>
                <a:tc>
                  <a:txBody>
                    <a:bodyPr/>
                    <a:lstStyle/>
                    <a:p>
                      <a:r>
                        <a:rPr lang="en-US" dirty="0"/>
                        <a:t>1.5</a:t>
                      </a:r>
                    </a:p>
                  </a:txBody>
                  <a:tcPr/>
                </a:tc>
                <a:tc>
                  <a:txBody>
                    <a:bodyPr/>
                    <a:lstStyle/>
                    <a:p>
                      <a:r>
                        <a:rPr lang="en-US" dirty="0"/>
                        <a:t>250</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sp>
        <p:nvSpPr>
          <p:cNvPr id="7" name="TextBox 6">
            <a:extLst>
              <a:ext uri="{FF2B5EF4-FFF2-40B4-BE49-F238E27FC236}">
                <a16:creationId xmlns:a16="http://schemas.microsoft.com/office/drawing/2014/main" id="{622A638D-4D82-E84F-8C0F-73DBC0598EA5}"/>
              </a:ext>
            </a:extLst>
          </p:cNvPr>
          <p:cNvSpPr txBox="1"/>
          <p:nvPr/>
        </p:nvSpPr>
        <p:spPr>
          <a:xfrm>
            <a:off x="190433" y="5700702"/>
            <a:ext cx="8614967" cy="646331"/>
          </a:xfrm>
          <a:prstGeom prst="rect">
            <a:avLst/>
          </a:prstGeom>
          <a:noFill/>
        </p:spPr>
        <p:txBody>
          <a:bodyPr wrap="square" rtlCol="0">
            <a:spAutoFit/>
          </a:bodyPr>
          <a:lstStyle/>
          <a:p>
            <a:pPr algn="ctr"/>
            <a:r>
              <a:rPr lang="en-US" dirty="0"/>
              <a:t>We will cut a slice of this data (80%) to </a:t>
            </a:r>
          </a:p>
          <a:p>
            <a:pPr algn="ctr"/>
            <a:r>
              <a:rPr lang="en-US" dirty="0"/>
              <a:t>“build our model” then use it to predict the values for the remaining 20%.</a:t>
            </a:r>
            <a:endParaRPr lang="en-US" b="1" dirty="0"/>
          </a:p>
        </p:txBody>
      </p:sp>
      <p:graphicFrame>
        <p:nvGraphicFramePr>
          <p:cNvPr id="8" name="Table 7">
            <a:extLst>
              <a:ext uri="{FF2B5EF4-FFF2-40B4-BE49-F238E27FC236}">
                <a16:creationId xmlns:a16="http://schemas.microsoft.com/office/drawing/2014/main" id="{596A4E4D-E4D6-0642-8675-576354FD511C}"/>
              </a:ext>
            </a:extLst>
          </p:cNvPr>
          <p:cNvGraphicFramePr>
            <a:graphicFrameLocks noGrp="1"/>
          </p:cNvGraphicFramePr>
          <p:nvPr>
            <p:extLst/>
          </p:nvPr>
        </p:nvGraphicFramePr>
        <p:xfrm>
          <a:off x="127945" y="3633708"/>
          <a:ext cx="4705208" cy="1857496"/>
        </p:xfrm>
        <a:graphic>
          <a:graphicData uri="http://schemas.openxmlformats.org/drawingml/2006/table">
            <a:tbl>
              <a:tblPr firstRow="1" bandRow="1">
                <a:tableStyleId>{5C22544A-7EE6-4342-B048-85BDC9FD1C3A}</a:tableStyleId>
              </a:tblPr>
              <a:tblGrid>
                <a:gridCol w="1176302">
                  <a:extLst>
                    <a:ext uri="{9D8B030D-6E8A-4147-A177-3AD203B41FA5}">
                      <a16:colId xmlns:a16="http://schemas.microsoft.com/office/drawing/2014/main" val="3075591292"/>
                    </a:ext>
                  </a:extLst>
                </a:gridCol>
                <a:gridCol w="1176302">
                  <a:extLst>
                    <a:ext uri="{9D8B030D-6E8A-4147-A177-3AD203B41FA5}">
                      <a16:colId xmlns:a16="http://schemas.microsoft.com/office/drawing/2014/main" val="972437481"/>
                    </a:ext>
                  </a:extLst>
                </a:gridCol>
                <a:gridCol w="1176302">
                  <a:extLst>
                    <a:ext uri="{9D8B030D-6E8A-4147-A177-3AD203B41FA5}">
                      <a16:colId xmlns:a16="http://schemas.microsoft.com/office/drawing/2014/main" val="795179100"/>
                    </a:ext>
                  </a:extLst>
                </a:gridCol>
                <a:gridCol w="1176302">
                  <a:extLst>
                    <a:ext uri="{9D8B030D-6E8A-4147-A177-3AD203B41FA5}">
                      <a16:colId xmlns:a16="http://schemas.microsoft.com/office/drawing/2014/main" val="1504622619"/>
                    </a:ext>
                  </a:extLst>
                </a:gridCol>
              </a:tblGrid>
              <a:tr h="590233">
                <a:tc>
                  <a:txBody>
                    <a:bodyPr/>
                    <a:lstStyle/>
                    <a:p>
                      <a:r>
                        <a:rPr lang="en-US" sz="1400" dirty="0" err="1"/>
                        <a:t>Num</a:t>
                      </a:r>
                      <a:r>
                        <a:rPr lang="en-US" sz="1400" baseline="0" dirty="0"/>
                        <a:t> </a:t>
                      </a:r>
                      <a:r>
                        <a:rPr lang="en-US" sz="1400" dirty="0"/>
                        <a:t>of Bedrooms</a:t>
                      </a:r>
                    </a:p>
                  </a:txBody>
                  <a:tcPr/>
                </a:tc>
                <a:tc>
                  <a:txBody>
                    <a:bodyPr/>
                    <a:lstStyle/>
                    <a:p>
                      <a:r>
                        <a:rPr lang="en-US" sz="1400" dirty="0" err="1"/>
                        <a:t>Num</a:t>
                      </a:r>
                      <a:r>
                        <a:rPr lang="en-US" sz="1400" baseline="0" dirty="0"/>
                        <a:t> Baths</a:t>
                      </a:r>
                      <a:endParaRPr lang="en-US" sz="1400" dirty="0"/>
                    </a:p>
                  </a:txBody>
                  <a:tcPr/>
                </a:tc>
                <a:tc>
                  <a:txBody>
                    <a:bodyPr/>
                    <a:lstStyle/>
                    <a:p>
                      <a:r>
                        <a:rPr lang="en-US" sz="1400" dirty="0"/>
                        <a:t>Sq. Feet (k)</a:t>
                      </a:r>
                    </a:p>
                  </a:txBody>
                  <a:tcPr/>
                </a:tc>
                <a:tc>
                  <a:txBody>
                    <a:bodyPr/>
                    <a:lstStyle/>
                    <a:p>
                      <a:r>
                        <a:rPr lang="en-US" sz="1400" dirty="0"/>
                        <a:t>Price (k)</a:t>
                      </a:r>
                    </a:p>
                  </a:txBody>
                  <a:tcPr/>
                </a:tc>
                <a:extLst>
                  <a:ext uri="{0D108BD9-81ED-4DB2-BD59-A6C34878D82A}">
                    <a16:rowId xmlns:a16="http://schemas.microsoft.com/office/drawing/2014/main" val="4130229851"/>
                  </a:ext>
                </a:extLst>
              </a:tr>
              <a:tr h="422421">
                <a:tc>
                  <a:txBody>
                    <a:bodyPr/>
                    <a:lstStyle/>
                    <a:p>
                      <a:r>
                        <a:rPr lang="en-US" dirty="0"/>
                        <a:t>4</a:t>
                      </a:r>
                    </a:p>
                  </a:txBody>
                  <a:tcPr/>
                </a:tc>
                <a:tc>
                  <a:txBody>
                    <a:bodyPr/>
                    <a:lstStyle/>
                    <a:p>
                      <a:r>
                        <a:rPr lang="en-US" dirty="0"/>
                        <a:t>3.5</a:t>
                      </a:r>
                    </a:p>
                  </a:txBody>
                  <a:tcPr/>
                </a:tc>
                <a:tc>
                  <a:txBody>
                    <a:bodyPr/>
                    <a:lstStyle/>
                    <a:p>
                      <a:r>
                        <a:rPr lang="en-US" dirty="0"/>
                        <a:t>3.2</a:t>
                      </a:r>
                    </a:p>
                  </a:txBody>
                  <a:tcPr/>
                </a:tc>
                <a:tc>
                  <a:txBody>
                    <a:bodyPr/>
                    <a:lstStyle/>
                    <a:p>
                      <a:r>
                        <a:rPr lang="en-US" dirty="0"/>
                        <a:t>450</a:t>
                      </a:r>
                    </a:p>
                  </a:txBody>
                  <a:tcPr/>
                </a:tc>
                <a:extLst>
                  <a:ext uri="{0D108BD9-81ED-4DB2-BD59-A6C34878D82A}">
                    <a16:rowId xmlns:a16="http://schemas.microsoft.com/office/drawing/2014/main" val="2355047372"/>
                  </a:ext>
                </a:extLst>
              </a:tr>
              <a:tr h="422421">
                <a:tc>
                  <a:txBody>
                    <a:bodyPr/>
                    <a:lstStyle/>
                    <a:p>
                      <a:r>
                        <a:rPr lang="en-US" dirty="0"/>
                        <a:t>2</a:t>
                      </a:r>
                    </a:p>
                  </a:txBody>
                  <a:tcPr/>
                </a:tc>
                <a:tc>
                  <a:txBody>
                    <a:bodyPr/>
                    <a:lstStyle/>
                    <a:p>
                      <a:r>
                        <a:rPr lang="en-US" dirty="0"/>
                        <a:t>2</a:t>
                      </a:r>
                    </a:p>
                  </a:txBody>
                  <a:tcPr/>
                </a:tc>
                <a:tc>
                  <a:txBody>
                    <a:bodyPr/>
                    <a:lstStyle/>
                    <a:p>
                      <a:r>
                        <a:rPr lang="en-US" dirty="0"/>
                        <a:t>1.5</a:t>
                      </a:r>
                    </a:p>
                  </a:txBody>
                  <a:tcPr/>
                </a:tc>
                <a:tc>
                  <a:txBody>
                    <a:bodyPr/>
                    <a:lstStyle/>
                    <a:p>
                      <a:r>
                        <a:rPr lang="en-US" dirty="0"/>
                        <a:t>220</a:t>
                      </a:r>
                    </a:p>
                  </a:txBody>
                  <a:tcPr/>
                </a:tc>
                <a:extLst>
                  <a:ext uri="{0D108BD9-81ED-4DB2-BD59-A6C34878D82A}">
                    <a16:rowId xmlns:a16="http://schemas.microsoft.com/office/drawing/2014/main" val="797215425"/>
                  </a:ext>
                </a:extLst>
              </a:tr>
              <a:tr h="422421">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graphicFrame>
        <p:nvGraphicFramePr>
          <p:cNvPr id="9" name="Table 8">
            <a:extLst>
              <a:ext uri="{FF2B5EF4-FFF2-40B4-BE49-F238E27FC236}">
                <a16:creationId xmlns:a16="http://schemas.microsoft.com/office/drawing/2014/main" id="{61EE975C-8142-254B-9F9D-C5E470607AFD}"/>
              </a:ext>
            </a:extLst>
          </p:cNvPr>
          <p:cNvGraphicFramePr>
            <a:graphicFrameLocks noGrp="1"/>
          </p:cNvGraphicFramePr>
          <p:nvPr>
            <p:extLst/>
          </p:nvPr>
        </p:nvGraphicFramePr>
        <p:xfrm>
          <a:off x="5068188" y="3665084"/>
          <a:ext cx="3964284" cy="1844040"/>
        </p:xfrm>
        <a:graphic>
          <a:graphicData uri="http://schemas.openxmlformats.org/drawingml/2006/table">
            <a:tbl>
              <a:tblPr firstRow="1" bandRow="1">
                <a:tableStyleId>{5C22544A-7EE6-4342-B048-85BDC9FD1C3A}</a:tableStyleId>
              </a:tblPr>
              <a:tblGrid>
                <a:gridCol w="991071">
                  <a:extLst>
                    <a:ext uri="{9D8B030D-6E8A-4147-A177-3AD203B41FA5}">
                      <a16:colId xmlns:a16="http://schemas.microsoft.com/office/drawing/2014/main" val="3075591292"/>
                    </a:ext>
                  </a:extLst>
                </a:gridCol>
                <a:gridCol w="991071">
                  <a:extLst>
                    <a:ext uri="{9D8B030D-6E8A-4147-A177-3AD203B41FA5}">
                      <a16:colId xmlns:a16="http://schemas.microsoft.com/office/drawing/2014/main" val="972437481"/>
                    </a:ext>
                  </a:extLst>
                </a:gridCol>
                <a:gridCol w="991071">
                  <a:extLst>
                    <a:ext uri="{9D8B030D-6E8A-4147-A177-3AD203B41FA5}">
                      <a16:colId xmlns:a16="http://schemas.microsoft.com/office/drawing/2014/main" val="795179100"/>
                    </a:ext>
                  </a:extLst>
                </a:gridCol>
                <a:gridCol w="991071">
                  <a:extLst>
                    <a:ext uri="{9D8B030D-6E8A-4147-A177-3AD203B41FA5}">
                      <a16:colId xmlns:a16="http://schemas.microsoft.com/office/drawing/2014/main" val="1977336215"/>
                    </a:ext>
                  </a:extLst>
                </a:gridCol>
              </a:tblGrid>
              <a:tr h="370840">
                <a:tc>
                  <a:txBody>
                    <a:bodyPr/>
                    <a:lstStyle/>
                    <a:p>
                      <a:r>
                        <a:rPr lang="en-US" sz="1400" dirty="0" err="1"/>
                        <a:t>Num</a:t>
                      </a:r>
                      <a:r>
                        <a:rPr lang="en-US" sz="1400" baseline="0" dirty="0"/>
                        <a:t> </a:t>
                      </a:r>
                      <a:r>
                        <a:rPr lang="en-US" sz="1400" dirty="0"/>
                        <a:t>of Bedrooms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mn-lt"/>
                          <a:ea typeface="+mn-ea"/>
                          <a:cs typeface="+mn-cs"/>
                        </a:rPr>
                        <a:t>Num</a:t>
                      </a:r>
                      <a:r>
                        <a:rPr kumimoji="0" lang="en-US" sz="1400" b="1" i="0" u="none" strike="noStrike" kern="1200" cap="none" spc="0" normalizeH="0" baseline="0" noProof="0" dirty="0">
                          <a:ln>
                            <a:noFill/>
                          </a:ln>
                          <a:solidFill>
                            <a:prstClr val="white"/>
                          </a:solidFill>
                          <a:effectLst/>
                          <a:uLnTx/>
                          <a:uFillTx/>
                          <a:latin typeface="+mn-lt"/>
                          <a:ea typeface="+mn-ea"/>
                          <a:cs typeface="+mn-cs"/>
                        </a:rPr>
                        <a:t> Baths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Sq. Feet (k)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Price (k)</a:t>
                      </a:r>
                    </a:p>
                  </a:txBody>
                  <a:tcPr/>
                </a:tc>
                <a:extLst>
                  <a:ext uri="{0D108BD9-81ED-4DB2-BD59-A6C34878D82A}">
                    <a16:rowId xmlns:a16="http://schemas.microsoft.com/office/drawing/2014/main" val="4130229851"/>
                  </a:ext>
                </a:extLst>
              </a:tr>
              <a:tr h="370840">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60</a:t>
                      </a:r>
                    </a:p>
                  </a:txBody>
                  <a:tcPr/>
                </a:tc>
                <a:extLst>
                  <a:ext uri="{0D108BD9-81ED-4DB2-BD59-A6C34878D82A}">
                    <a16:rowId xmlns:a16="http://schemas.microsoft.com/office/drawing/2014/main" val="2355047372"/>
                  </a:ext>
                </a:extLst>
              </a:tr>
              <a:tr h="370840">
                <a:tc>
                  <a:txBody>
                    <a:bodyPr/>
                    <a:lstStyle/>
                    <a:p>
                      <a:r>
                        <a:rPr lang="en-US" dirty="0"/>
                        <a:t>5</a:t>
                      </a:r>
                    </a:p>
                  </a:txBody>
                  <a:tcPr/>
                </a:tc>
                <a:tc>
                  <a:txBody>
                    <a:bodyPr/>
                    <a:lstStyle/>
                    <a:p>
                      <a:r>
                        <a:rPr lang="en-US" dirty="0"/>
                        <a:t>3.5</a:t>
                      </a:r>
                    </a:p>
                  </a:txBody>
                  <a:tcPr/>
                </a:tc>
                <a:tc>
                  <a:txBody>
                    <a:bodyPr/>
                    <a:lstStyle/>
                    <a:p>
                      <a:r>
                        <a:rPr lang="en-US" dirty="0"/>
                        <a:t>4.2</a:t>
                      </a:r>
                    </a:p>
                  </a:txBody>
                  <a:tcPr/>
                </a:tc>
                <a:tc>
                  <a:txBody>
                    <a:bodyPr/>
                    <a:lstStyle/>
                    <a:p>
                      <a:r>
                        <a:rPr lang="en-US" dirty="0"/>
                        <a:t>780</a:t>
                      </a:r>
                    </a:p>
                  </a:txBody>
                  <a:tcPr/>
                </a:tc>
                <a:extLst>
                  <a:ext uri="{0D108BD9-81ED-4DB2-BD59-A6C34878D82A}">
                    <a16:rowId xmlns:a16="http://schemas.microsoft.com/office/drawing/2014/main" val="7972154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433415111"/>
                  </a:ext>
                </a:extLst>
              </a:tr>
            </a:tbl>
          </a:graphicData>
        </a:graphic>
      </p:graphicFrame>
      <p:sp>
        <p:nvSpPr>
          <p:cNvPr id="10" name="Rectangle 9">
            <a:extLst>
              <a:ext uri="{FF2B5EF4-FFF2-40B4-BE49-F238E27FC236}">
                <a16:creationId xmlns:a16="http://schemas.microsoft.com/office/drawing/2014/main" id="{4C534918-4E12-8746-9E0E-4E2302CC681B}"/>
              </a:ext>
            </a:extLst>
          </p:cNvPr>
          <p:cNvSpPr/>
          <p:nvPr/>
        </p:nvSpPr>
        <p:spPr>
          <a:xfrm>
            <a:off x="8246720" y="5491205"/>
            <a:ext cx="870751" cy="369332"/>
          </a:xfrm>
          <a:prstGeom prst="rect">
            <a:avLst/>
          </a:prstGeom>
        </p:spPr>
        <p:txBody>
          <a:bodyPr wrap="none">
            <a:spAutoFit/>
          </a:bodyPr>
          <a:lstStyle/>
          <a:p>
            <a:pPr algn="ctr"/>
            <a:r>
              <a:rPr lang="en-US" b="1" dirty="0"/>
              <a:t>N=200</a:t>
            </a:r>
          </a:p>
        </p:txBody>
      </p:sp>
      <p:sp>
        <p:nvSpPr>
          <p:cNvPr id="11" name="Rectangle 10">
            <a:extLst>
              <a:ext uri="{FF2B5EF4-FFF2-40B4-BE49-F238E27FC236}">
                <a16:creationId xmlns:a16="http://schemas.microsoft.com/office/drawing/2014/main" id="{745F9770-8CA8-544A-8F11-27FD13DCC28B}"/>
              </a:ext>
            </a:extLst>
          </p:cNvPr>
          <p:cNvSpPr/>
          <p:nvPr/>
        </p:nvSpPr>
        <p:spPr>
          <a:xfrm>
            <a:off x="76200" y="883715"/>
            <a:ext cx="7448406" cy="369332"/>
          </a:xfrm>
          <a:prstGeom prst="rect">
            <a:avLst/>
          </a:prstGeom>
        </p:spPr>
        <p:txBody>
          <a:bodyPr wrap="square">
            <a:spAutoFit/>
          </a:bodyPr>
          <a:lstStyle/>
          <a:p>
            <a:r>
              <a:rPr lang="en-US" b="1" dirty="0"/>
              <a:t>Full Data Set (Historic)</a:t>
            </a:r>
          </a:p>
        </p:txBody>
      </p:sp>
      <p:sp>
        <p:nvSpPr>
          <p:cNvPr id="12" name="Rectangle 11">
            <a:extLst>
              <a:ext uri="{FF2B5EF4-FFF2-40B4-BE49-F238E27FC236}">
                <a16:creationId xmlns:a16="http://schemas.microsoft.com/office/drawing/2014/main" id="{AE325E6A-BD14-8947-AD94-86A7D682A406}"/>
              </a:ext>
            </a:extLst>
          </p:cNvPr>
          <p:cNvSpPr/>
          <p:nvPr/>
        </p:nvSpPr>
        <p:spPr>
          <a:xfrm>
            <a:off x="8077200" y="897434"/>
            <a:ext cx="998992" cy="369332"/>
          </a:xfrm>
          <a:prstGeom prst="rect">
            <a:avLst/>
          </a:prstGeom>
        </p:spPr>
        <p:txBody>
          <a:bodyPr wrap="none">
            <a:spAutoFit/>
          </a:bodyPr>
          <a:lstStyle/>
          <a:p>
            <a:pPr algn="ctr"/>
            <a:r>
              <a:rPr lang="en-US" b="1" dirty="0"/>
              <a:t>N=1000</a:t>
            </a:r>
          </a:p>
        </p:txBody>
      </p:sp>
      <p:sp>
        <p:nvSpPr>
          <p:cNvPr id="13" name="Rectangle 12">
            <a:extLst>
              <a:ext uri="{FF2B5EF4-FFF2-40B4-BE49-F238E27FC236}">
                <a16:creationId xmlns:a16="http://schemas.microsoft.com/office/drawing/2014/main" id="{33BE62CF-EDB0-9144-A5D9-E3C7E7444E76}"/>
              </a:ext>
            </a:extLst>
          </p:cNvPr>
          <p:cNvSpPr/>
          <p:nvPr/>
        </p:nvSpPr>
        <p:spPr>
          <a:xfrm>
            <a:off x="42946" y="5491204"/>
            <a:ext cx="870751" cy="369332"/>
          </a:xfrm>
          <a:prstGeom prst="rect">
            <a:avLst/>
          </a:prstGeom>
        </p:spPr>
        <p:txBody>
          <a:bodyPr wrap="none">
            <a:spAutoFit/>
          </a:bodyPr>
          <a:lstStyle/>
          <a:p>
            <a:pPr algn="ctr"/>
            <a:r>
              <a:rPr lang="en-US" b="1" dirty="0"/>
              <a:t>N=800</a:t>
            </a:r>
          </a:p>
        </p:txBody>
      </p:sp>
    </p:spTree>
    <p:extLst>
      <p:ext uri="{BB962C8B-B14F-4D97-AF65-F5344CB8AC3E}">
        <p14:creationId xmlns:p14="http://schemas.microsoft.com/office/powerpoint/2010/main" val="2263109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Machine Learning in a </a:t>
            </a:r>
            <a:r>
              <a:rPr lang="en-US" i="1" dirty="0"/>
              <a:t>Nutshell</a:t>
            </a:r>
            <a:r>
              <a:rPr lang="en-US" dirty="0"/>
              <a:t>… </a:t>
            </a:r>
          </a:p>
        </p:txBody>
      </p:sp>
      <p:pic>
        <p:nvPicPr>
          <p:cNvPr id="4" name="Picture 3">
            <a:extLst>
              <a:ext uri="{FF2B5EF4-FFF2-40B4-BE49-F238E27FC236}">
                <a16:creationId xmlns:a16="http://schemas.microsoft.com/office/drawing/2014/main" id="{B2B66150-2507-6D45-B7CA-995B81FE2464}"/>
              </a:ext>
            </a:extLst>
          </p:cNvPr>
          <p:cNvPicPr>
            <a:picLocks noChangeAspect="1"/>
          </p:cNvPicPr>
          <p:nvPr/>
        </p:nvPicPr>
        <p:blipFill>
          <a:blip r:embed="rId3"/>
          <a:stretch>
            <a:fillRect/>
          </a:stretch>
        </p:blipFill>
        <p:spPr>
          <a:xfrm>
            <a:off x="0" y="857250"/>
            <a:ext cx="5410200" cy="3043238"/>
          </a:xfrm>
          <a:prstGeom prst="rect">
            <a:avLst/>
          </a:prstGeom>
        </p:spPr>
      </p:pic>
      <p:pic>
        <p:nvPicPr>
          <p:cNvPr id="6" name="Picture 5">
            <a:extLst>
              <a:ext uri="{FF2B5EF4-FFF2-40B4-BE49-F238E27FC236}">
                <a16:creationId xmlns:a16="http://schemas.microsoft.com/office/drawing/2014/main" id="{06B721C7-086E-0B4B-897D-23BC816CD8CB}"/>
              </a:ext>
            </a:extLst>
          </p:cNvPr>
          <p:cNvPicPr>
            <a:picLocks noChangeAspect="1"/>
          </p:cNvPicPr>
          <p:nvPr/>
        </p:nvPicPr>
        <p:blipFill>
          <a:blip r:embed="rId4"/>
          <a:stretch>
            <a:fillRect/>
          </a:stretch>
        </p:blipFill>
        <p:spPr>
          <a:xfrm>
            <a:off x="3979843" y="2971800"/>
            <a:ext cx="5164157" cy="3429000"/>
          </a:xfrm>
          <a:prstGeom prst="rect">
            <a:avLst/>
          </a:prstGeom>
        </p:spPr>
      </p:pic>
      <p:sp>
        <p:nvSpPr>
          <p:cNvPr id="7" name="TextBox 6">
            <a:extLst>
              <a:ext uri="{FF2B5EF4-FFF2-40B4-BE49-F238E27FC236}">
                <a16:creationId xmlns:a16="http://schemas.microsoft.com/office/drawing/2014/main" id="{70B48353-DAAC-F74D-92C8-ED6C10F3C228}"/>
              </a:ext>
            </a:extLst>
          </p:cNvPr>
          <p:cNvSpPr txBox="1"/>
          <p:nvPr/>
        </p:nvSpPr>
        <p:spPr>
          <a:xfrm>
            <a:off x="6248400" y="1524000"/>
            <a:ext cx="2236510" cy="646331"/>
          </a:xfrm>
          <a:prstGeom prst="rect">
            <a:avLst/>
          </a:prstGeom>
          <a:noFill/>
        </p:spPr>
        <p:txBody>
          <a:bodyPr wrap="none" rtlCol="0">
            <a:spAutoFit/>
          </a:bodyPr>
          <a:lstStyle/>
          <a:p>
            <a:r>
              <a:rPr lang="en-US" sz="3600" b="1" dirty="0"/>
              <a:t>Statistics</a:t>
            </a:r>
          </a:p>
        </p:txBody>
      </p:sp>
      <p:sp>
        <p:nvSpPr>
          <p:cNvPr id="8" name="TextBox 7">
            <a:extLst>
              <a:ext uri="{FF2B5EF4-FFF2-40B4-BE49-F238E27FC236}">
                <a16:creationId xmlns:a16="http://schemas.microsoft.com/office/drawing/2014/main" id="{A7F7BFE8-16E0-0F49-A8D8-DD89C10DB0FF}"/>
              </a:ext>
            </a:extLst>
          </p:cNvPr>
          <p:cNvSpPr txBox="1"/>
          <p:nvPr/>
        </p:nvSpPr>
        <p:spPr>
          <a:xfrm>
            <a:off x="904324" y="4827478"/>
            <a:ext cx="2133918" cy="646331"/>
          </a:xfrm>
          <a:prstGeom prst="rect">
            <a:avLst/>
          </a:prstGeom>
          <a:noFill/>
        </p:spPr>
        <p:txBody>
          <a:bodyPr wrap="none" rtlCol="0">
            <a:spAutoFit/>
          </a:bodyPr>
          <a:lstStyle/>
          <a:p>
            <a:r>
              <a:rPr lang="en-US" sz="3600" b="1" dirty="0"/>
              <a:t>Libraries</a:t>
            </a:r>
          </a:p>
        </p:txBody>
      </p:sp>
    </p:spTree>
    <p:extLst>
      <p:ext uri="{BB962C8B-B14F-4D97-AF65-F5344CB8AC3E}">
        <p14:creationId xmlns:p14="http://schemas.microsoft.com/office/powerpoint/2010/main" val="26722687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Basic Premise of Validation - Training</a:t>
            </a:r>
          </a:p>
        </p:txBody>
      </p:sp>
      <p:sp>
        <p:nvSpPr>
          <p:cNvPr id="14" name="TextBox 13">
            <a:extLst>
              <a:ext uri="{FF2B5EF4-FFF2-40B4-BE49-F238E27FC236}">
                <a16:creationId xmlns:a16="http://schemas.microsoft.com/office/drawing/2014/main" id="{622A638D-4D82-E84F-8C0F-73DBC0598EA5}"/>
              </a:ext>
            </a:extLst>
          </p:cNvPr>
          <p:cNvSpPr txBox="1"/>
          <p:nvPr/>
        </p:nvSpPr>
        <p:spPr>
          <a:xfrm>
            <a:off x="280007" y="4442952"/>
            <a:ext cx="8614967" cy="830997"/>
          </a:xfrm>
          <a:prstGeom prst="rect">
            <a:avLst/>
          </a:prstGeom>
          <a:noFill/>
        </p:spPr>
        <p:txBody>
          <a:bodyPr wrap="square" rtlCol="0">
            <a:spAutoFit/>
          </a:bodyPr>
          <a:lstStyle/>
          <a:p>
            <a:r>
              <a:rPr lang="en-US" sz="1600" dirty="0"/>
              <a:t>We use the training data to fit the model to the data. This is the training step where we build a model that can predict our output (Home Price) for a given set of features (</a:t>
            </a:r>
            <a:r>
              <a:rPr lang="en-US" sz="1600" dirty="0" err="1"/>
              <a:t>Num</a:t>
            </a:r>
            <a:r>
              <a:rPr lang="en-US" sz="1600" dirty="0"/>
              <a:t> of Bedrooms, </a:t>
            </a:r>
            <a:r>
              <a:rPr lang="en-US" sz="1600" dirty="0" err="1"/>
              <a:t>Num</a:t>
            </a:r>
            <a:r>
              <a:rPr lang="en-US" sz="1600" dirty="0"/>
              <a:t> Baths, Sq. Feet). Once the model is trained, we can use the model to make predictions. </a:t>
            </a:r>
          </a:p>
        </p:txBody>
      </p:sp>
      <p:sp>
        <p:nvSpPr>
          <p:cNvPr id="16" name="Rectangle 15">
            <a:extLst>
              <a:ext uri="{FF2B5EF4-FFF2-40B4-BE49-F238E27FC236}">
                <a16:creationId xmlns:a16="http://schemas.microsoft.com/office/drawing/2014/main" id="{4C534918-4E12-8746-9E0E-4E2302CC681B}"/>
              </a:ext>
            </a:extLst>
          </p:cNvPr>
          <p:cNvSpPr/>
          <p:nvPr/>
        </p:nvSpPr>
        <p:spPr>
          <a:xfrm>
            <a:off x="206028" y="3124065"/>
            <a:ext cx="870751" cy="369332"/>
          </a:xfrm>
          <a:prstGeom prst="rect">
            <a:avLst/>
          </a:prstGeom>
        </p:spPr>
        <p:txBody>
          <a:bodyPr wrap="none">
            <a:spAutoFit/>
          </a:bodyPr>
          <a:lstStyle/>
          <a:p>
            <a:pPr algn="ctr"/>
            <a:r>
              <a:rPr lang="en-US" b="1" dirty="0"/>
              <a:t>N=800</a:t>
            </a:r>
          </a:p>
        </p:txBody>
      </p:sp>
      <p:sp>
        <p:nvSpPr>
          <p:cNvPr id="17" name="Rectangle 16">
            <a:extLst>
              <a:ext uri="{FF2B5EF4-FFF2-40B4-BE49-F238E27FC236}">
                <a16:creationId xmlns:a16="http://schemas.microsoft.com/office/drawing/2014/main" id="{BAD939DB-3D59-C544-983C-1D13F84B8E4D}"/>
              </a:ext>
            </a:extLst>
          </p:cNvPr>
          <p:cNvSpPr/>
          <p:nvPr/>
        </p:nvSpPr>
        <p:spPr>
          <a:xfrm>
            <a:off x="5791200" y="3152846"/>
            <a:ext cx="1600200" cy="8627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p>
        </p:txBody>
      </p:sp>
      <p:sp>
        <p:nvSpPr>
          <p:cNvPr id="18" name="Bent-Up Arrow 17">
            <a:extLst>
              <a:ext uri="{FF2B5EF4-FFF2-40B4-BE49-F238E27FC236}">
                <a16:creationId xmlns:a16="http://schemas.microsoft.com/office/drawing/2014/main" id="{A96ACF6D-5E96-724D-B7C6-0373E9F07622}"/>
              </a:ext>
            </a:extLst>
          </p:cNvPr>
          <p:cNvSpPr/>
          <p:nvPr/>
        </p:nvSpPr>
        <p:spPr>
          <a:xfrm flipV="1">
            <a:off x="5023811" y="1930079"/>
            <a:ext cx="1834190" cy="1172956"/>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96A4E4D-E4D6-0642-8675-576354FD511C}"/>
              </a:ext>
            </a:extLst>
          </p:cNvPr>
          <p:cNvGraphicFramePr>
            <a:graphicFrameLocks noGrp="1"/>
          </p:cNvGraphicFramePr>
          <p:nvPr>
            <p:extLst/>
          </p:nvPr>
        </p:nvGraphicFramePr>
        <p:xfrm>
          <a:off x="300789" y="1286444"/>
          <a:ext cx="4705208" cy="1857496"/>
        </p:xfrm>
        <a:graphic>
          <a:graphicData uri="http://schemas.openxmlformats.org/drawingml/2006/table">
            <a:tbl>
              <a:tblPr firstRow="1" bandRow="1">
                <a:tableStyleId>{5C22544A-7EE6-4342-B048-85BDC9FD1C3A}</a:tableStyleId>
              </a:tblPr>
              <a:tblGrid>
                <a:gridCol w="1176302">
                  <a:extLst>
                    <a:ext uri="{9D8B030D-6E8A-4147-A177-3AD203B41FA5}">
                      <a16:colId xmlns:a16="http://schemas.microsoft.com/office/drawing/2014/main" val="3075591292"/>
                    </a:ext>
                  </a:extLst>
                </a:gridCol>
                <a:gridCol w="1176302">
                  <a:extLst>
                    <a:ext uri="{9D8B030D-6E8A-4147-A177-3AD203B41FA5}">
                      <a16:colId xmlns:a16="http://schemas.microsoft.com/office/drawing/2014/main" val="972437481"/>
                    </a:ext>
                  </a:extLst>
                </a:gridCol>
                <a:gridCol w="1176302">
                  <a:extLst>
                    <a:ext uri="{9D8B030D-6E8A-4147-A177-3AD203B41FA5}">
                      <a16:colId xmlns:a16="http://schemas.microsoft.com/office/drawing/2014/main" val="795179100"/>
                    </a:ext>
                  </a:extLst>
                </a:gridCol>
                <a:gridCol w="1176302">
                  <a:extLst>
                    <a:ext uri="{9D8B030D-6E8A-4147-A177-3AD203B41FA5}">
                      <a16:colId xmlns:a16="http://schemas.microsoft.com/office/drawing/2014/main" val="1504622619"/>
                    </a:ext>
                  </a:extLst>
                </a:gridCol>
              </a:tblGrid>
              <a:tr h="590233">
                <a:tc>
                  <a:txBody>
                    <a:bodyPr/>
                    <a:lstStyle/>
                    <a:p>
                      <a:r>
                        <a:rPr lang="en-US" sz="1400" dirty="0" err="1"/>
                        <a:t>Num</a:t>
                      </a:r>
                      <a:r>
                        <a:rPr lang="en-US" sz="1400" baseline="0" dirty="0"/>
                        <a:t> </a:t>
                      </a:r>
                      <a:r>
                        <a:rPr lang="en-US" sz="1400" dirty="0"/>
                        <a:t>of Bedrooms</a:t>
                      </a:r>
                    </a:p>
                  </a:txBody>
                  <a:tcPr/>
                </a:tc>
                <a:tc>
                  <a:txBody>
                    <a:bodyPr/>
                    <a:lstStyle/>
                    <a:p>
                      <a:r>
                        <a:rPr lang="en-US" sz="1400" dirty="0" err="1"/>
                        <a:t>Num</a:t>
                      </a:r>
                      <a:r>
                        <a:rPr lang="en-US" sz="1400" baseline="0" dirty="0"/>
                        <a:t> Baths</a:t>
                      </a:r>
                      <a:endParaRPr lang="en-US" sz="1400" dirty="0"/>
                    </a:p>
                  </a:txBody>
                  <a:tcPr/>
                </a:tc>
                <a:tc>
                  <a:txBody>
                    <a:bodyPr/>
                    <a:lstStyle/>
                    <a:p>
                      <a:r>
                        <a:rPr lang="en-US" sz="1400" dirty="0"/>
                        <a:t>Sq. Feet (k)</a:t>
                      </a:r>
                    </a:p>
                  </a:txBody>
                  <a:tcPr/>
                </a:tc>
                <a:tc>
                  <a:txBody>
                    <a:bodyPr/>
                    <a:lstStyle/>
                    <a:p>
                      <a:r>
                        <a:rPr lang="en-US" sz="1400" dirty="0"/>
                        <a:t>Price (k)</a:t>
                      </a:r>
                    </a:p>
                  </a:txBody>
                  <a:tcPr/>
                </a:tc>
                <a:extLst>
                  <a:ext uri="{0D108BD9-81ED-4DB2-BD59-A6C34878D82A}">
                    <a16:rowId xmlns:a16="http://schemas.microsoft.com/office/drawing/2014/main" val="4130229851"/>
                  </a:ext>
                </a:extLst>
              </a:tr>
              <a:tr h="422421">
                <a:tc>
                  <a:txBody>
                    <a:bodyPr/>
                    <a:lstStyle/>
                    <a:p>
                      <a:r>
                        <a:rPr lang="en-US" dirty="0"/>
                        <a:t>4</a:t>
                      </a:r>
                    </a:p>
                  </a:txBody>
                  <a:tcPr/>
                </a:tc>
                <a:tc>
                  <a:txBody>
                    <a:bodyPr/>
                    <a:lstStyle/>
                    <a:p>
                      <a:r>
                        <a:rPr lang="en-US" dirty="0"/>
                        <a:t>3.5</a:t>
                      </a:r>
                    </a:p>
                  </a:txBody>
                  <a:tcPr/>
                </a:tc>
                <a:tc>
                  <a:txBody>
                    <a:bodyPr/>
                    <a:lstStyle/>
                    <a:p>
                      <a:r>
                        <a:rPr lang="en-US" dirty="0"/>
                        <a:t>3.2</a:t>
                      </a:r>
                    </a:p>
                  </a:txBody>
                  <a:tcPr/>
                </a:tc>
                <a:tc>
                  <a:txBody>
                    <a:bodyPr/>
                    <a:lstStyle/>
                    <a:p>
                      <a:r>
                        <a:rPr lang="en-US" dirty="0"/>
                        <a:t>450</a:t>
                      </a:r>
                    </a:p>
                  </a:txBody>
                  <a:tcPr/>
                </a:tc>
                <a:extLst>
                  <a:ext uri="{0D108BD9-81ED-4DB2-BD59-A6C34878D82A}">
                    <a16:rowId xmlns:a16="http://schemas.microsoft.com/office/drawing/2014/main" val="2355047372"/>
                  </a:ext>
                </a:extLst>
              </a:tr>
              <a:tr h="422421">
                <a:tc>
                  <a:txBody>
                    <a:bodyPr/>
                    <a:lstStyle/>
                    <a:p>
                      <a:r>
                        <a:rPr lang="en-US" dirty="0"/>
                        <a:t>2</a:t>
                      </a:r>
                    </a:p>
                  </a:txBody>
                  <a:tcPr/>
                </a:tc>
                <a:tc>
                  <a:txBody>
                    <a:bodyPr/>
                    <a:lstStyle/>
                    <a:p>
                      <a:r>
                        <a:rPr lang="en-US" dirty="0"/>
                        <a:t>2</a:t>
                      </a:r>
                    </a:p>
                  </a:txBody>
                  <a:tcPr/>
                </a:tc>
                <a:tc>
                  <a:txBody>
                    <a:bodyPr/>
                    <a:lstStyle/>
                    <a:p>
                      <a:r>
                        <a:rPr lang="en-US" dirty="0"/>
                        <a:t>1.5</a:t>
                      </a:r>
                    </a:p>
                  </a:txBody>
                  <a:tcPr/>
                </a:tc>
                <a:tc>
                  <a:txBody>
                    <a:bodyPr/>
                    <a:lstStyle/>
                    <a:p>
                      <a:r>
                        <a:rPr lang="en-US" dirty="0"/>
                        <a:t>220</a:t>
                      </a:r>
                    </a:p>
                  </a:txBody>
                  <a:tcPr/>
                </a:tc>
                <a:extLst>
                  <a:ext uri="{0D108BD9-81ED-4DB2-BD59-A6C34878D82A}">
                    <a16:rowId xmlns:a16="http://schemas.microsoft.com/office/drawing/2014/main" val="797215425"/>
                  </a:ext>
                </a:extLst>
              </a:tr>
              <a:tr h="422421">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33415111"/>
                  </a:ext>
                </a:extLst>
              </a:tr>
            </a:tbl>
          </a:graphicData>
        </a:graphic>
      </p:graphicFrame>
      <p:sp>
        <p:nvSpPr>
          <p:cNvPr id="10" name="Rectangle 9">
            <a:extLst>
              <a:ext uri="{FF2B5EF4-FFF2-40B4-BE49-F238E27FC236}">
                <a16:creationId xmlns:a16="http://schemas.microsoft.com/office/drawing/2014/main" id="{2C77F4E7-9905-8248-9228-E710B47F4A6F}"/>
              </a:ext>
            </a:extLst>
          </p:cNvPr>
          <p:cNvSpPr/>
          <p:nvPr/>
        </p:nvSpPr>
        <p:spPr>
          <a:xfrm>
            <a:off x="206028" y="862047"/>
            <a:ext cx="2176616" cy="369332"/>
          </a:xfrm>
          <a:prstGeom prst="rect">
            <a:avLst/>
          </a:prstGeom>
        </p:spPr>
        <p:txBody>
          <a:bodyPr wrap="square">
            <a:spAutoFit/>
          </a:bodyPr>
          <a:lstStyle/>
          <a:p>
            <a:r>
              <a:rPr lang="en-US" b="1" dirty="0"/>
              <a:t>Training Data Set</a:t>
            </a:r>
          </a:p>
        </p:txBody>
      </p:sp>
      <p:sp>
        <p:nvSpPr>
          <p:cNvPr id="11" name="Rectangle 10">
            <a:extLst>
              <a:ext uri="{FF2B5EF4-FFF2-40B4-BE49-F238E27FC236}">
                <a16:creationId xmlns:a16="http://schemas.microsoft.com/office/drawing/2014/main" id="{2C77F4E7-9905-8248-9228-E710B47F4A6F}"/>
              </a:ext>
            </a:extLst>
          </p:cNvPr>
          <p:cNvSpPr/>
          <p:nvPr/>
        </p:nvSpPr>
        <p:spPr>
          <a:xfrm>
            <a:off x="5023811" y="1560172"/>
            <a:ext cx="2554985" cy="369332"/>
          </a:xfrm>
          <a:prstGeom prst="rect">
            <a:avLst/>
          </a:prstGeom>
        </p:spPr>
        <p:txBody>
          <a:bodyPr wrap="square">
            <a:spAutoFit/>
          </a:bodyPr>
          <a:lstStyle/>
          <a:p>
            <a:r>
              <a:rPr lang="en-US" b="1" dirty="0"/>
              <a:t>Fit (Train</a:t>
            </a:r>
            <a:r>
              <a:rPr lang="en-US" b="1"/>
              <a:t>) the Model</a:t>
            </a:r>
            <a:endParaRPr lang="en-US" b="1" dirty="0"/>
          </a:p>
        </p:txBody>
      </p:sp>
    </p:spTree>
    <p:extLst>
      <p:ext uri="{BB962C8B-B14F-4D97-AF65-F5344CB8AC3E}">
        <p14:creationId xmlns:p14="http://schemas.microsoft.com/office/powerpoint/2010/main" val="5675511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Basic Premise of Validation</a:t>
            </a:r>
          </a:p>
        </p:txBody>
      </p:sp>
      <p:sp>
        <p:nvSpPr>
          <p:cNvPr id="14" name="TextBox 13">
            <a:extLst>
              <a:ext uri="{FF2B5EF4-FFF2-40B4-BE49-F238E27FC236}">
                <a16:creationId xmlns:a16="http://schemas.microsoft.com/office/drawing/2014/main" id="{622A638D-4D82-E84F-8C0F-73DBC0598EA5}"/>
              </a:ext>
            </a:extLst>
          </p:cNvPr>
          <p:cNvSpPr txBox="1"/>
          <p:nvPr/>
        </p:nvSpPr>
        <p:spPr>
          <a:xfrm>
            <a:off x="304800" y="5089853"/>
            <a:ext cx="8614967" cy="1323439"/>
          </a:xfrm>
          <a:prstGeom prst="rect">
            <a:avLst/>
          </a:prstGeom>
          <a:noFill/>
        </p:spPr>
        <p:txBody>
          <a:bodyPr wrap="square" rtlCol="0">
            <a:spAutoFit/>
          </a:bodyPr>
          <a:lstStyle/>
          <a:p>
            <a:r>
              <a:rPr lang="en-US" sz="1600" dirty="0"/>
              <a:t>We use the Test data to make new home price predictions. We can then compare the home price of our </a:t>
            </a:r>
            <a:r>
              <a:rPr lang="en-US" sz="1600" b="1" dirty="0"/>
              <a:t>Prediction vs. the Actual price. </a:t>
            </a:r>
            <a:r>
              <a:rPr lang="en-US" sz="1600" dirty="0"/>
              <a:t>Based roughly on how often we are “correct”, we get a score for the model as a whole.  If the model scores well, then we can trust it for future use. We train the model on the Training data and Score the model based on data that it has never seen before (Test Data).</a:t>
            </a:r>
            <a:endParaRPr lang="en-US" sz="1600" b="1" dirty="0"/>
          </a:p>
        </p:txBody>
      </p:sp>
      <p:graphicFrame>
        <p:nvGraphicFramePr>
          <p:cNvPr id="15" name="Table 14">
            <a:extLst>
              <a:ext uri="{FF2B5EF4-FFF2-40B4-BE49-F238E27FC236}">
                <a16:creationId xmlns:a16="http://schemas.microsoft.com/office/drawing/2014/main" id="{61EE975C-8142-254B-9F9D-C5E470607AFD}"/>
              </a:ext>
            </a:extLst>
          </p:cNvPr>
          <p:cNvGraphicFramePr>
            <a:graphicFrameLocks noGrp="1"/>
          </p:cNvGraphicFramePr>
          <p:nvPr>
            <p:extLst/>
          </p:nvPr>
        </p:nvGraphicFramePr>
        <p:xfrm>
          <a:off x="641931" y="2230912"/>
          <a:ext cx="8044870" cy="2594392"/>
        </p:xfrm>
        <a:graphic>
          <a:graphicData uri="http://schemas.openxmlformats.org/drawingml/2006/table">
            <a:tbl>
              <a:tblPr firstRow="1" bandRow="1">
                <a:tableStyleId>{5C22544A-7EE6-4342-B048-85BDC9FD1C3A}</a:tableStyleId>
              </a:tblPr>
              <a:tblGrid>
                <a:gridCol w="1608974">
                  <a:extLst>
                    <a:ext uri="{9D8B030D-6E8A-4147-A177-3AD203B41FA5}">
                      <a16:colId xmlns:a16="http://schemas.microsoft.com/office/drawing/2014/main" val="3075591292"/>
                    </a:ext>
                  </a:extLst>
                </a:gridCol>
                <a:gridCol w="1608974">
                  <a:extLst>
                    <a:ext uri="{9D8B030D-6E8A-4147-A177-3AD203B41FA5}">
                      <a16:colId xmlns:a16="http://schemas.microsoft.com/office/drawing/2014/main" val="972437481"/>
                    </a:ext>
                  </a:extLst>
                </a:gridCol>
                <a:gridCol w="1608974">
                  <a:extLst>
                    <a:ext uri="{9D8B030D-6E8A-4147-A177-3AD203B41FA5}">
                      <a16:colId xmlns:a16="http://schemas.microsoft.com/office/drawing/2014/main" val="795179100"/>
                    </a:ext>
                  </a:extLst>
                </a:gridCol>
                <a:gridCol w="1608974">
                  <a:extLst>
                    <a:ext uri="{9D8B030D-6E8A-4147-A177-3AD203B41FA5}">
                      <a16:colId xmlns:a16="http://schemas.microsoft.com/office/drawing/2014/main" val="1977336215"/>
                    </a:ext>
                  </a:extLst>
                </a:gridCol>
                <a:gridCol w="1608974">
                  <a:extLst>
                    <a:ext uri="{9D8B030D-6E8A-4147-A177-3AD203B41FA5}">
                      <a16:colId xmlns:a16="http://schemas.microsoft.com/office/drawing/2014/main" val="907488076"/>
                    </a:ext>
                  </a:extLst>
                </a:gridCol>
              </a:tblGrid>
              <a:tr h="648598">
                <a:tc>
                  <a:txBody>
                    <a:bodyPr/>
                    <a:lstStyle/>
                    <a:p>
                      <a:r>
                        <a:rPr lang="en-US" dirty="0" err="1"/>
                        <a:t>Num</a:t>
                      </a:r>
                      <a:r>
                        <a:rPr lang="en-US" baseline="0" dirty="0"/>
                        <a:t> of Bedrooms</a:t>
                      </a:r>
                      <a:endParaRPr lang="en-US" dirty="0"/>
                    </a:p>
                  </a:txBody>
                  <a:tcPr/>
                </a:tc>
                <a:tc>
                  <a:txBody>
                    <a:bodyPr/>
                    <a:lstStyle/>
                    <a:p>
                      <a:r>
                        <a:rPr lang="en-US" dirty="0" err="1"/>
                        <a:t>Num</a:t>
                      </a:r>
                      <a:r>
                        <a:rPr lang="en-US" dirty="0"/>
                        <a:t> Baths</a:t>
                      </a:r>
                    </a:p>
                  </a:txBody>
                  <a:tcPr/>
                </a:tc>
                <a:tc>
                  <a:txBody>
                    <a:bodyPr/>
                    <a:lstStyle/>
                    <a:p>
                      <a:r>
                        <a:rPr lang="en-US" dirty="0"/>
                        <a:t>Sq. Feet (k)</a:t>
                      </a:r>
                    </a:p>
                  </a:txBody>
                  <a:tcPr/>
                </a:tc>
                <a:tc>
                  <a:txBody>
                    <a:bodyPr/>
                    <a:lstStyle/>
                    <a:p>
                      <a:r>
                        <a:rPr lang="en-US" dirty="0"/>
                        <a:t>Price</a:t>
                      </a:r>
                    </a:p>
                    <a:p>
                      <a:r>
                        <a:rPr lang="en-US" dirty="0"/>
                        <a:t>(Predicted)</a:t>
                      </a:r>
                    </a:p>
                  </a:txBody>
                  <a:tcPr/>
                </a:tc>
                <a:tc>
                  <a:txBody>
                    <a:bodyPr/>
                    <a:lstStyle/>
                    <a:p>
                      <a:r>
                        <a:rPr lang="en-US" dirty="0"/>
                        <a:t>Price</a:t>
                      </a:r>
                      <a:br>
                        <a:rPr lang="en-US" dirty="0"/>
                      </a:br>
                      <a:r>
                        <a:rPr lang="en-US" dirty="0"/>
                        <a:t>(Actual)</a:t>
                      </a:r>
                    </a:p>
                  </a:txBody>
                  <a:tcPr/>
                </a:tc>
                <a:extLst>
                  <a:ext uri="{0D108BD9-81ED-4DB2-BD59-A6C34878D82A}">
                    <a16:rowId xmlns:a16="http://schemas.microsoft.com/office/drawing/2014/main" val="4130229851"/>
                  </a:ext>
                </a:extLst>
              </a:tr>
              <a:tr h="648598">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65</a:t>
                      </a:r>
                    </a:p>
                  </a:txBody>
                  <a:tcPr/>
                </a:tc>
                <a:tc>
                  <a:txBody>
                    <a:bodyPr/>
                    <a:lstStyle/>
                    <a:p>
                      <a:r>
                        <a:rPr lang="en-US" dirty="0"/>
                        <a:t>60</a:t>
                      </a:r>
                    </a:p>
                  </a:txBody>
                  <a:tcPr/>
                </a:tc>
                <a:extLst>
                  <a:ext uri="{0D108BD9-81ED-4DB2-BD59-A6C34878D82A}">
                    <a16:rowId xmlns:a16="http://schemas.microsoft.com/office/drawing/2014/main" val="2355047372"/>
                  </a:ext>
                </a:extLst>
              </a:tr>
              <a:tr h="648598">
                <a:tc>
                  <a:txBody>
                    <a:bodyPr/>
                    <a:lstStyle/>
                    <a:p>
                      <a:r>
                        <a:rPr lang="en-US" dirty="0"/>
                        <a:t>5</a:t>
                      </a:r>
                    </a:p>
                  </a:txBody>
                  <a:tcPr/>
                </a:tc>
                <a:tc>
                  <a:txBody>
                    <a:bodyPr/>
                    <a:lstStyle/>
                    <a:p>
                      <a:r>
                        <a:rPr lang="en-US" dirty="0"/>
                        <a:t>3.5</a:t>
                      </a:r>
                    </a:p>
                  </a:txBody>
                  <a:tcPr/>
                </a:tc>
                <a:tc>
                  <a:txBody>
                    <a:bodyPr/>
                    <a:lstStyle/>
                    <a:p>
                      <a:r>
                        <a:rPr lang="en-US" dirty="0"/>
                        <a:t>4.2</a:t>
                      </a:r>
                    </a:p>
                  </a:txBody>
                  <a:tcPr/>
                </a:tc>
                <a:tc>
                  <a:txBody>
                    <a:bodyPr/>
                    <a:lstStyle/>
                    <a:p>
                      <a:r>
                        <a:rPr lang="en-US" dirty="0"/>
                        <a:t>800</a:t>
                      </a:r>
                    </a:p>
                  </a:txBody>
                  <a:tcPr/>
                </a:tc>
                <a:tc>
                  <a:txBody>
                    <a:bodyPr/>
                    <a:lstStyle/>
                    <a:p>
                      <a:r>
                        <a:rPr lang="en-US" dirty="0"/>
                        <a:t>780</a:t>
                      </a:r>
                    </a:p>
                  </a:txBody>
                  <a:tcPr/>
                </a:tc>
                <a:extLst>
                  <a:ext uri="{0D108BD9-81ED-4DB2-BD59-A6C34878D82A}">
                    <a16:rowId xmlns:a16="http://schemas.microsoft.com/office/drawing/2014/main" val="797215425"/>
                  </a:ext>
                </a:extLst>
              </a:tr>
              <a:tr h="648598">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3415111"/>
                  </a:ext>
                </a:extLst>
              </a:tr>
            </a:tbl>
          </a:graphicData>
        </a:graphic>
      </p:graphicFrame>
      <p:sp>
        <p:nvSpPr>
          <p:cNvPr id="16" name="Rectangle 15">
            <a:extLst>
              <a:ext uri="{FF2B5EF4-FFF2-40B4-BE49-F238E27FC236}">
                <a16:creationId xmlns:a16="http://schemas.microsoft.com/office/drawing/2014/main" id="{4C534918-4E12-8746-9E0E-4E2302CC681B}"/>
              </a:ext>
            </a:extLst>
          </p:cNvPr>
          <p:cNvSpPr/>
          <p:nvPr/>
        </p:nvSpPr>
        <p:spPr>
          <a:xfrm>
            <a:off x="7892249" y="4800600"/>
            <a:ext cx="870751" cy="369332"/>
          </a:xfrm>
          <a:prstGeom prst="rect">
            <a:avLst/>
          </a:prstGeom>
        </p:spPr>
        <p:txBody>
          <a:bodyPr wrap="none">
            <a:spAutoFit/>
          </a:bodyPr>
          <a:lstStyle/>
          <a:p>
            <a:pPr algn="ctr"/>
            <a:r>
              <a:rPr lang="en-US" b="1" dirty="0"/>
              <a:t>N=200</a:t>
            </a:r>
          </a:p>
        </p:txBody>
      </p:sp>
      <p:sp>
        <p:nvSpPr>
          <p:cNvPr id="17" name="Rectangle 16">
            <a:extLst>
              <a:ext uri="{FF2B5EF4-FFF2-40B4-BE49-F238E27FC236}">
                <a16:creationId xmlns:a16="http://schemas.microsoft.com/office/drawing/2014/main" id="{BAD939DB-3D59-C544-983C-1D13F84B8E4D}"/>
              </a:ext>
            </a:extLst>
          </p:cNvPr>
          <p:cNvSpPr/>
          <p:nvPr/>
        </p:nvSpPr>
        <p:spPr>
          <a:xfrm>
            <a:off x="667661" y="918102"/>
            <a:ext cx="1600200" cy="8627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p>
        </p:txBody>
      </p:sp>
      <p:sp>
        <p:nvSpPr>
          <p:cNvPr id="18" name="Bent-Up Arrow 17">
            <a:extLst>
              <a:ext uri="{FF2B5EF4-FFF2-40B4-BE49-F238E27FC236}">
                <a16:creationId xmlns:a16="http://schemas.microsoft.com/office/drawing/2014/main" id="{A96ACF6D-5E96-724D-B7C6-0373E9F07622}"/>
              </a:ext>
            </a:extLst>
          </p:cNvPr>
          <p:cNvSpPr/>
          <p:nvPr/>
        </p:nvSpPr>
        <p:spPr>
          <a:xfrm flipV="1">
            <a:off x="2267861" y="1219200"/>
            <a:ext cx="4285339" cy="974312"/>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BACDDD-1543-EE48-A373-A73812C8E20E}"/>
              </a:ext>
            </a:extLst>
          </p:cNvPr>
          <p:cNvSpPr/>
          <p:nvPr/>
        </p:nvSpPr>
        <p:spPr>
          <a:xfrm>
            <a:off x="533400" y="1860424"/>
            <a:ext cx="3319616" cy="369332"/>
          </a:xfrm>
          <a:prstGeom prst="rect">
            <a:avLst/>
          </a:prstGeom>
        </p:spPr>
        <p:txBody>
          <a:bodyPr wrap="square">
            <a:spAutoFit/>
          </a:bodyPr>
          <a:lstStyle/>
          <a:p>
            <a:r>
              <a:rPr lang="en-US" b="1" dirty="0"/>
              <a:t>Testing Data Set</a:t>
            </a:r>
          </a:p>
        </p:txBody>
      </p:sp>
      <p:sp>
        <p:nvSpPr>
          <p:cNvPr id="20" name="Rectangle 19">
            <a:extLst>
              <a:ext uri="{FF2B5EF4-FFF2-40B4-BE49-F238E27FC236}">
                <a16:creationId xmlns:a16="http://schemas.microsoft.com/office/drawing/2014/main" id="{2C77F4E7-9905-8248-9228-E710B47F4A6F}"/>
              </a:ext>
            </a:extLst>
          </p:cNvPr>
          <p:cNvSpPr/>
          <p:nvPr/>
        </p:nvSpPr>
        <p:spPr>
          <a:xfrm>
            <a:off x="3133037" y="865176"/>
            <a:ext cx="2554985" cy="369332"/>
          </a:xfrm>
          <a:prstGeom prst="rect">
            <a:avLst/>
          </a:prstGeom>
        </p:spPr>
        <p:txBody>
          <a:bodyPr wrap="square">
            <a:spAutoFit/>
          </a:bodyPr>
          <a:lstStyle/>
          <a:p>
            <a:r>
              <a:rPr lang="en-US" b="1"/>
              <a:t>Make Predictions!</a:t>
            </a:r>
            <a:endParaRPr lang="en-US" b="1" dirty="0"/>
          </a:p>
        </p:txBody>
      </p:sp>
    </p:spTree>
    <p:extLst>
      <p:ext uri="{BB962C8B-B14F-4D97-AF65-F5344CB8AC3E}">
        <p14:creationId xmlns:p14="http://schemas.microsoft.com/office/powerpoint/2010/main" val="33297433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Your Turn!</a:t>
            </a:r>
          </a:p>
        </p:txBody>
      </p:sp>
      <p:sp>
        <p:nvSpPr>
          <p:cNvPr id="3" name="TextBox 2">
            <a:extLst>
              <a:ext uri="{FF2B5EF4-FFF2-40B4-BE49-F238E27FC236}">
                <a16:creationId xmlns:a16="http://schemas.microsoft.com/office/drawing/2014/main" id="{8C2F5AA8-5FA8-D44C-A070-B416749D5D5A}"/>
              </a:ext>
            </a:extLst>
          </p:cNvPr>
          <p:cNvSpPr txBox="1"/>
          <p:nvPr/>
        </p:nvSpPr>
        <p:spPr>
          <a:xfrm>
            <a:off x="-1219200" y="2573867"/>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8C749A2C-9C17-B64A-92D7-60BA6F49DAA1}"/>
              </a:ext>
            </a:extLst>
          </p:cNvPr>
          <p:cNvSpPr txBox="1"/>
          <p:nvPr/>
        </p:nvSpPr>
        <p:spPr>
          <a:xfrm>
            <a:off x="838201" y="2438400"/>
            <a:ext cx="7495784" cy="1877437"/>
          </a:xfrm>
          <a:prstGeom prst="rect">
            <a:avLst/>
          </a:prstGeom>
          <a:noFill/>
        </p:spPr>
        <p:txBody>
          <a:bodyPr wrap="square" rtlCol="0">
            <a:spAutoFit/>
          </a:bodyPr>
          <a:lstStyle/>
          <a:p>
            <a:pPr algn="ctr"/>
            <a:r>
              <a:rPr lang="en-US" sz="5800" dirty="0"/>
              <a:t>Okay! </a:t>
            </a:r>
          </a:p>
          <a:p>
            <a:pPr algn="ctr"/>
            <a:r>
              <a:rPr lang="en-US" sz="5800" b="1" dirty="0"/>
              <a:t>Time </a:t>
            </a:r>
            <a:r>
              <a:rPr lang="en-US" sz="5800" b="1"/>
              <a:t>to Code!</a:t>
            </a:r>
            <a:endParaRPr lang="en-US" sz="5800" b="1" dirty="0"/>
          </a:p>
        </p:txBody>
      </p:sp>
    </p:spTree>
    <p:extLst>
      <p:ext uri="{BB962C8B-B14F-4D97-AF65-F5344CB8AC3E}">
        <p14:creationId xmlns:p14="http://schemas.microsoft.com/office/powerpoint/2010/main" val="3078856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So it Begins…</a:t>
            </a:r>
          </a:p>
        </p:txBody>
      </p:sp>
      <p:pic>
        <p:nvPicPr>
          <p:cNvPr id="5" name="Picture 4">
            <a:extLst>
              <a:ext uri="{FF2B5EF4-FFF2-40B4-BE49-F238E27FC236}">
                <a16:creationId xmlns:a16="http://schemas.microsoft.com/office/drawing/2014/main" id="{29C0FDB2-4600-E041-A94E-26DF39D8BAA1}"/>
              </a:ext>
            </a:extLst>
          </p:cNvPr>
          <p:cNvPicPr>
            <a:picLocks noChangeAspect="1"/>
          </p:cNvPicPr>
          <p:nvPr/>
        </p:nvPicPr>
        <p:blipFill rotWithShape="1">
          <a:blip r:embed="rId3"/>
          <a:srcRect l="3149" r="2363" b="687"/>
          <a:stretch/>
        </p:blipFill>
        <p:spPr>
          <a:xfrm>
            <a:off x="0" y="653854"/>
            <a:ext cx="9144000" cy="6204146"/>
          </a:xfrm>
          <a:prstGeom prst="rect">
            <a:avLst/>
          </a:prstGeom>
        </p:spPr>
      </p:pic>
    </p:spTree>
    <p:extLst>
      <p:ext uri="{BB962C8B-B14F-4D97-AF65-F5344CB8AC3E}">
        <p14:creationId xmlns:p14="http://schemas.microsoft.com/office/powerpoint/2010/main" val="1489825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Definitions</a:t>
            </a:r>
          </a:p>
        </p:txBody>
      </p:sp>
    </p:spTree>
    <p:extLst>
      <p:ext uri="{BB962C8B-B14F-4D97-AF65-F5344CB8AC3E}">
        <p14:creationId xmlns:p14="http://schemas.microsoft.com/office/powerpoint/2010/main" val="974196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(Definition)</a:t>
            </a:r>
          </a:p>
        </p:txBody>
      </p:sp>
      <p:pic>
        <p:nvPicPr>
          <p:cNvPr id="3" name="Picture 2">
            <a:extLst>
              <a:ext uri="{FF2B5EF4-FFF2-40B4-BE49-F238E27FC236}">
                <a16:creationId xmlns:a16="http://schemas.microsoft.com/office/drawing/2014/main" id="{DAF5FFCC-A0FF-C94D-B853-2E872205B985}"/>
              </a:ext>
            </a:extLst>
          </p:cNvPr>
          <p:cNvPicPr>
            <a:picLocks noChangeAspect="1"/>
          </p:cNvPicPr>
          <p:nvPr/>
        </p:nvPicPr>
        <p:blipFill>
          <a:blip r:embed="rId3"/>
          <a:stretch>
            <a:fillRect/>
          </a:stretch>
        </p:blipFill>
        <p:spPr>
          <a:xfrm>
            <a:off x="381000" y="762000"/>
            <a:ext cx="4367283" cy="5486400"/>
          </a:xfrm>
          <a:prstGeom prst="rect">
            <a:avLst/>
          </a:prstGeom>
        </p:spPr>
      </p:pic>
      <p:sp>
        <p:nvSpPr>
          <p:cNvPr id="5" name="TextBox 4">
            <a:extLst>
              <a:ext uri="{FF2B5EF4-FFF2-40B4-BE49-F238E27FC236}">
                <a16:creationId xmlns:a16="http://schemas.microsoft.com/office/drawing/2014/main" id="{B913AE3E-273E-F248-A61B-922509CE7E59}"/>
              </a:ext>
            </a:extLst>
          </p:cNvPr>
          <p:cNvSpPr txBox="1"/>
          <p:nvPr/>
        </p:nvSpPr>
        <p:spPr>
          <a:xfrm>
            <a:off x="5029200" y="1371600"/>
            <a:ext cx="3962400" cy="4093428"/>
          </a:xfrm>
          <a:prstGeom prst="rect">
            <a:avLst/>
          </a:prstGeom>
          <a:noFill/>
        </p:spPr>
        <p:txBody>
          <a:bodyPr wrap="square" rtlCol="0">
            <a:spAutoFit/>
          </a:bodyPr>
          <a:lstStyle/>
          <a:p>
            <a:r>
              <a:rPr lang="en-US" sz="2600" i="1" dirty="0"/>
              <a:t>“</a:t>
            </a:r>
            <a:r>
              <a:rPr lang="en-US" sz="2600" b="1" i="1" dirty="0"/>
              <a:t>Intelligent Algorithms are ones that use data to modify its behavior. </a:t>
            </a:r>
            <a:r>
              <a:rPr lang="en-US" sz="2600" i="1" dirty="0"/>
              <a:t>Intelligent algorithms differ in that they can change their behavior as they run, often resulting in a user experience that many would say is intelligent.”</a:t>
            </a:r>
          </a:p>
        </p:txBody>
      </p:sp>
    </p:spTree>
    <p:extLst>
      <p:ext uri="{BB962C8B-B14F-4D97-AF65-F5344CB8AC3E}">
        <p14:creationId xmlns:p14="http://schemas.microsoft.com/office/powerpoint/2010/main" val="31305928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(Diagram)</a:t>
            </a:r>
          </a:p>
        </p:txBody>
      </p:sp>
      <p:sp>
        <p:nvSpPr>
          <p:cNvPr id="3" name="TextBox 2">
            <a:extLst>
              <a:ext uri="{FF2B5EF4-FFF2-40B4-BE49-F238E27FC236}">
                <a16:creationId xmlns:a16="http://schemas.microsoft.com/office/drawing/2014/main" id="{03D75B11-4830-FB43-B575-6F6121322537}"/>
              </a:ext>
            </a:extLst>
          </p:cNvPr>
          <p:cNvSpPr txBox="1"/>
          <p:nvPr/>
        </p:nvSpPr>
        <p:spPr>
          <a:xfrm>
            <a:off x="304800" y="4876800"/>
            <a:ext cx="8610600" cy="1292662"/>
          </a:xfrm>
          <a:prstGeom prst="rect">
            <a:avLst/>
          </a:prstGeom>
          <a:noFill/>
        </p:spPr>
        <p:txBody>
          <a:bodyPr wrap="square" rtlCol="0">
            <a:spAutoFit/>
          </a:bodyPr>
          <a:lstStyle/>
          <a:p>
            <a:r>
              <a:rPr lang="en-US" sz="2600" i="1" dirty="0"/>
              <a:t>Intelligent algorithms are ones that respond to data such that the algorithm gets better. It effectively “evolves”. The decision is no longer deterministic given the event. </a:t>
            </a:r>
          </a:p>
        </p:txBody>
      </p:sp>
      <p:sp>
        <p:nvSpPr>
          <p:cNvPr id="4" name="Rectangle 3">
            <a:extLst>
              <a:ext uri="{FF2B5EF4-FFF2-40B4-BE49-F238E27FC236}">
                <a16:creationId xmlns:a16="http://schemas.microsoft.com/office/drawing/2014/main" id="{D86E07B3-6A56-4A4D-8D70-FAE9B80D8677}"/>
              </a:ext>
            </a:extLst>
          </p:cNvPr>
          <p:cNvSpPr/>
          <p:nvPr/>
        </p:nvSpPr>
        <p:spPr>
          <a:xfrm>
            <a:off x="2971800" y="2312112"/>
            <a:ext cx="3276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Intelligent Algorithm</a:t>
            </a:r>
          </a:p>
        </p:txBody>
      </p:sp>
      <p:sp>
        <p:nvSpPr>
          <p:cNvPr id="5" name="TextBox 4">
            <a:extLst>
              <a:ext uri="{FF2B5EF4-FFF2-40B4-BE49-F238E27FC236}">
                <a16:creationId xmlns:a16="http://schemas.microsoft.com/office/drawing/2014/main" id="{231F8693-302F-444D-BCE9-F5E2C6DEB07A}"/>
              </a:ext>
            </a:extLst>
          </p:cNvPr>
          <p:cNvSpPr txBox="1"/>
          <p:nvPr/>
        </p:nvSpPr>
        <p:spPr>
          <a:xfrm>
            <a:off x="843863" y="2799612"/>
            <a:ext cx="1023037" cy="461665"/>
          </a:xfrm>
          <a:prstGeom prst="rect">
            <a:avLst/>
          </a:prstGeom>
          <a:noFill/>
        </p:spPr>
        <p:txBody>
          <a:bodyPr wrap="none" rtlCol="0">
            <a:spAutoFit/>
          </a:bodyPr>
          <a:lstStyle/>
          <a:p>
            <a:r>
              <a:rPr lang="en-US" sz="2400" b="1" dirty="0"/>
              <a:t>Event</a:t>
            </a:r>
          </a:p>
        </p:txBody>
      </p:sp>
      <p:sp>
        <p:nvSpPr>
          <p:cNvPr id="6" name="TextBox 5">
            <a:extLst>
              <a:ext uri="{FF2B5EF4-FFF2-40B4-BE49-F238E27FC236}">
                <a16:creationId xmlns:a16="http://schemas.microsoft.com/office/drawing/2014/main" id="{8537852B-4985-4D46-BA13-561DD48D41A8}"/>
              </a:ext>
            </a:extLst>
          </p:cNvPr>
          <p:cNvSpPr txBox="1"/>
          <p:nvPr/>
        </p:nvSpPr>
        <p:spPr>
          <a:xfrm>
            <a:off x="6924586" y="2742089"/>
            <a:ext cx="1467068" cy="461665"/>
          </a:xfrm>
          <a:prstGeom prst="rect">
            <a:avLst/>
          </a:prstGeom>
          <a:noFill/>
        </p:spPr>
        <p:txBody>
          <a:bodyPr wrap="none" rtlCol="0">
            <a:spAutoFit/>
          </a:bodyPr>
          <a:lstStyle/>
          <a:p>
            <a:r>
              <a:rPr lang="en-US" sz="2400" b="1" dirty="0"/>
              <a:t>Decision</a:t>
            </a:r>
          </a:p>
        </p:txBody>
      </p:sp>
      <p:sp>
        <p:nvSpPr>
          <p:cNvPr id="7" name="TextBox 6">
            <a:extLst>
              <a:ext uri="{FF2B5EF4-FFF2-40B4-BE49-F238E27FC236}">
                <a16:creationId xmlns:a16="http://schemas.microsoft.com/office/drawing/2014/main" id="{BB0C30D3-602E-7C43-9F30-1840F3A8D5DA}"/>
              </a:ext>
            </a:extLst>
          </p:cNvPr>
          <p:cNvSpPr txBox="1"/>
          <p:nvPr/>
        </p:nvSpPr>
        <p:spPr>
          <a:xfrm>
            <a:off x="4114800" y="980301"/>
            <a:ext cx="853119" cy="461665"/>
          </a:xfrm>
          <a:prstGeom prst="rect">
            <a:avLst/>
          </a:prstGeom>
          <a:noFill/>
        </p:spPr>
        <p:txBody>
          <a:bodyPr wrap="none" rtlCol="0">
            <a:spAutoFit/>
          </a:bodyPr>
          <a:lstStyle/>
          <a:p>
            <a:r>
              <a:rPr lang="en-US" sz="2400" b="1" dirty="0"/>
              <a:t>Data</a:t>
            </a:r>
          </a:p>
        </p:txBody>
      </p:sp>
      <p:cxnSp>
        <p:nvCxnSpPr>
          <p:cNvPr id="9" name="Straight Arrow Connector 8">
            <a:extLst>
              <a:ext uri="{FF2B5EF4-FFF2-40B4-BE49-F238E27FC236}">
                <a16:creationId xmlns:a16="http://schemas.microsoft.com/office/drawing/2014/main" id="{98D244E3-8D31-AA48-A768-BD69BE8404D3}"/>
              </a:ext>
            </a:extLst>
          </p:cNvPr>
          <p:cNvCxnSpPr/>
          <p:nvPr/>
        </p:nvCxnSpPr>
        <p:spPr>
          <a:xfrm>
            <a:off x="914400" y="3302712"/>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98ACFF-2766-DF47-A1A1-74C30EF99DF0}"/>
              </a:ext>
            </a:extLst>
          </p:cNvPr>
          <p:cNvCxnSpPr/>
          <p:nvPr/>
        </p:nvCxnSpPr>
        <p:spPr>
          <a:xfrm>
            <a:off x="6486654" y="3301722"/>
            <a:ext cx="1905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4D4975-327E-E840-899C-BAD379963A88}"/>
              </a:ext>
            </a:extLst>
          </p:cNvPr>
          <p:cNvCxnSpPr>
            <a:cxnSpLocks/>
          </p:cNvCxnSpPr>
          <p:nvPr/>
        </p:nvCxnSpPr>
        <p:spPr>
          <a:xfrm flipH="1">
            <a:off x="3352800" y="1371600"/>
            <a:ext cx="762000" cy="711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FF9916-C9E7-A640-B957-F89311731548}"/>
              </a:ext>
            </a:extLst>
          </p:cNvPr>
          <p:cNvCxnSpPr>
            <a:cxnSpLocks/>
            <a:stCxn id="7" idx="2"/>
          </p:cNvCxnSpPr>
          <p:nvPr/>
        </p:nvCxnSpPr>
        <p:spPr>
          <a:xfrm>
            <a:off x="4541360" y="1441966"/>
            <a:ext cx="0" cy="640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777340-DD03-6F40-9D00-B53A36F3183E}"/>
              </a:ext>
            </a:extLst>
          </p:cNvPr>
          <p:cNvCxnSpPr>
            <a:cxnSpLocks/>
          </p:cNvCxnSpPr>
          <p:nvPr/>
        </p:nvCxnSpPr>
        <p:spPr>
          <a:xfrm>
            <a:off x="4967919" y="1441966"/>
            <a:ext cx="670881" cy="613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8F6822-F33E-4046-9102-5B3EF154C0B5}"/>
              </a:ext>
            </a:extLst>
          </p:cNvPr>
          <p:cNvCxnSpPr>
            <a:cxnSpLocks/>
          </p:cNvCxnSpPr>
          <p:nvPr/>
        </p:nvCxnSpPr>
        <p:spPr>
          <a:xfrm>
            <a:off x="4541359" y="1523999"/>
            <a:ext cx="0" cy="55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557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Intelligent Algorithms (Triad)</a:t>
            </a:r>
          </a:p>
        </p:txBody>
      </p:sp>
      <p:grpSp>
        <p:nvGrpSpPr>
          <p:cNvPr id="13" name="Group 12">
            <a:extLst>
              <a:ext uri="{FF2B5EF4-FFF2-40B4-BE49-F238E27FC236}">
                <a16:creationId xmlns:a16="http://schemas.microsoft.com/office/drawing/2014/main" id="{99CF28AE-0741-0A45-BB64-E77BD1ECC26D}"/>
              </a:ext>
            </a:extLst>
          </p:cNvPr>
          <p:cNvGrpSpPr/>
          <p:nvPr/>
        </p:nvGrpSpPr>
        <p:grpSpPr>
          <a:xfrm>
            <a:off x="1981200" y="1066800"/>
            <a:ext cx="5510784" cy="4750676"/>
            <a:chOff x="1981200" y="1066800"/>
            <a:chExt cx="5510784" cy="4750676"/>
          </a:xfrm>
        </p:grpSpPr>
        <p:sp>
          <p:nvSpPr>
            <p:cNvPr id="8" name="Triangle 7">
              <a:extLst>
                <a:ext uri="{FF2B5EF4-FFF2-40B4-BE49-F238E27FC236}">
                  <a16:creationId xmlns:a16="http://schemas.microsoft.com/office/drawing/2014/main" id="{8F627B74-EB3B-414B-B631-25DC4F71777A}"/>
                </a:ext>
              </a:extLst>
            </p:cNvPr>
            <p:cNvSpPr/>
            <p:nvPr/>
          </p:nvSpPr>
          <p:spPr>
            <a:xfrm>
              <a:off x="1981200" y="1066800"/>
              <a:ext cx="5510784" cy="4750676"/>
            </a:xfrm>
            <a:prstGeom prst="triangl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C5B4A0-E361-4E41-B94C-4964A0D1DA8A}"/>
                </a:ext>
              </a:extLst>
            </p:cNvPr>
            <p:cNvSpPr/>
            <p:nvPr/>
          </p:nvSpPr>
          <p:spPr>
            <a:xfrm>
              <a:off x="2438400" y="4024440"/>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Predictive Analytics</a:t>
              </a:r>
            </a:p>
          </p:txBody>
        </p:sp>
        <p:sp>
          <p:nvSpPr>
            <p:cNvPr id="18" name="Rectangle 17">
              <a:extLst>
                <a:ext uri="{FF2B5EF4-FFF2-40B4-BE49-F238E27FC236}">
                  <a16:creationId xmlns:a16="http://schemas.microsoft.com/office/drawing/2014/main" id="{88DAB142-9433-EC43-86A1-C9FB2D5C6F75}"/>
                </a:ext>
              </a:extLst>
            </p:cNvPr>
            <p:cNvSpPr/>
            <p:nvPr/>
          </p:nvSpPr>
          <p:spPr>
            <a:xfrm>
              <a:off x="3822192" y="2163671"/>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Machine Learning</a:t>
              </a:r>
            </a:p>
          </p:txBody>
        </p:sp>
        <p:sp>
          <p:nvSpPr>
            <p:cNvPr id="19" name="Rectangle 18">
              <a:extLst>
                <a:ext uri="{FF2B5EF4-FFF2-40B4-BE49-F238E27FC236}">
                  <a16:creationId xmlns:a16="http://schemas.microsoft.com/office/drawing/2014/main" id="{EAFE5983-538B-7B4B-B4D3-6926BDA18C3E}"/>
                </a:ext>
              </a:extLst>
            </p:cNvPr>
            <p:cNvSpPr/>
            <p:nvPr/>
          </p:nvSpPr>
          <p:spPr>
            <a:xfrm>
              <a:off x="4965192" y="3990573"/>
              <a:ext cx="1828800"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Artificial Intelligence</a:t>
              </a:r>
            </a:p>
          </p:txBody>
        </p:sp>
      </p:grpSp>
      <p:sp>
        <p:nvSpPr>
          <p:cNvPr id="21" name="TextBox 20">
            <a:extLst>
              <a:ext uri="{FF2B5EF4-FFF2-40B4-BE49-F238E27FC236}">
                <a16:creationId xmlns:a16="http://schemas.microsoft.com/office/drawing/2014/main" id="{DB930D43-BF0C-D94D-BF0E-B6A4D61A3949}"/>
              </a:ext>
            </a:extLst>
          </p:cNvPr>
          <p:cNvSpPr txBox="1"/>
          <p:nvPr/>
        </p:nvSpPr>
        <p:spPr>
          <a:xfrm>
            <a:off x="5650992" y="963342"/>
            <a:ext cx="2895600" cy="1200329"/>
          </a:xfrm>
          <a:prstGeom prst="rect">
            <a:avLst/>
          </a:prstGeom>
          <a:noFill/>
        </p:spPr>
        <p:txBody>
          <a:bodyPr wrap="square" rtlCol="0">
            <a:spAutoFit/>
          </a:bodyPr>
          <a:lstStyle/>
          <a:p>
            <a:pPr algn="ctr"/>
            <a:r>
              <a:rPr lang="en-US" dirty="0"/>
              <a:t>Capability of software to generalize phenomena (past or future) based on past experience. </a:t>
            </a:r>
          </a:p>
        </p:txBody>
      </p:sp>
      <p:sp>
        <p:nvSpPr>
          <p:cNvPr id="22" name="TextBox 21">
            <a:extLst>
              <a:ext uri="{FF2B5EF4-FFF2-40B4-BE49-F238E27FC236}">
                <a16:creationId xmlns:a16="http://schemas.microsoft.com/office/drawing/2014/main" id="{EFAA39A5-4D79-1342-8136-8F15B15DFF80}"/>
              </a:ext>
            </a:extLst>
          </p:cNvPr>
          <p:cNvSpPr txBox="1"/>
          <p:nvPr/>
        </p:nvSpPr>
        <p:spPr>
          <a:xfrm>
            <a:off x="0" y="2997406"/>
            <a:ext cx="2895600" cy="923330"/>
          </a:xfrm>
          <a:prstGeom prst="rect">
            <a:avLst/>
          </a:prstGeom>
          <a:noFill/>
        </p:spPr>
        <p:txBody>
          <a:bodyPr wrap="square" rtlCol="0">
            <a:spAutoFit/>
          </a:bodyPr>
          <a:lstStyle/>
          <a:p>
            <a:pPr algn="ctr"/>
            <a:r>
              <a:rPr lang="en-US" dirty="0"/>
              <a:t>Capability of software to predict future outcomes based on historic data</a:t>
            </a:r>
          </a:p>
        </p:txBody>
      </p:sp>
      <p:sp>
        <p:nvSpPr>
          <p:cNvPr id="23" name="TextBox 22">
            <a:extLst>
              <a:ext uri="{FF2B5EF4-FFF2-40B4-BE49-F238E27FC236}">
                <a16:creationId xmlns:a16="http://schemas.microsoft.com/office/drawing/2014/main" id="{F7B2DC2F-31D2-EA48-A698-446E906C4D29}"/>
              </a:ext>
            </a:extLst>
          </p:cNvPr>
          <p:cNvSpPr txBox="1"/>
          <p:nvPr/>
        </p:nvSpPr>
        <p:spPr>
          <a:xfrm>
            <a:off x="6248400" y="2980473"/>
            <a:ext cx="2895600" cy="1200329"/>
          </a:xfrm>
          <a:prstGeom prst="rect">
            <a:avLst/>
          </a:prstGeom>
          <a:noFill/>
        </p:spPr>
        <p:txBody>
          <a:bodyPr wrap="square" rtlCol="0">
            <a:spAutoFit/>
          </a:bodyPr>
          <a:lstStyle/>
          <a:p>
            <a:pPr algn="ctr"/>
            <a:r>
              <a:rPr lang="en-US" dirty="0"/>
              <a:t>Software (and machines) that have a series of options to achieve a particular goal</a:t>
            </a:r>
          </a:p>
        </p:txBody>
      </p:sp>
    </p:spTree>
    <p:extLst>
      <p:ext uri="{BB962C8B-B14F-4D97-AF65-F5344CB8AC3E}">
        <p14:creationId xmlns:p14="http://schemas.microsoft.com/office/powerpoint/2010/main" val="2574655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Artificial Intelligence (Example)</a:t>
            </a:r>
          </a:p>
        </p:txBody>
      </p:sp>
      <p:pic>
        <p:nvPicPr>
          <p:cNvPr id="4" name="Picture 3">
            <a:extLst>
              <a:ext uri="{FF2B5EF4-FFF2-40B4-BE49-F238E27FC236}">
                <a16:creationId xmlns:a16="http://schemas.microsoft.com/office/drawing/2014/main" id="{9A12CB5A-03DD-F94A-B8A4-CB0188444020}"/>
              </a:ext>
            </a:extLst>
          </p:cNvPr>
          <p:cNvPicPr>
            <a:picLocks noChangeAspect="1"/>
          </p:cNvPicPr>
          <p:nvPr/>
        </p:nvPicPr>
        <p:blipFill>
          <a:blip r:embed="rId3"/>
          <a:stretch>
            <a:fillRect/>
          </a:stretch>
        </p:blipFill>
        <p:spPr>
          <a:xfrm>
            <a:off x="609600" y="847699"/>
            <a:ext cx="8101052" cy="5400701"/>
          </a:xfrm>
          <a:prstGeom prst="rect">
            <a:avLst/>
          </a:prstGeom>
        </p:spPr>
      </p:pic>
    </p:spTree>
    <p:extLst>
      <p:ext uri="{BB962C8B-B14F-4D97-AF65-F5344CB8AC3E}">
        <p14:creationId xmlns:p14="http://schemas.microsoft.com/office/powerpoint/2010/main" val="2032153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13414</TotalTime>
  <Words>1010</Words>
  <Application>Microsoft Office PowerPoint</Application>
  <PresentationFormat>On-screen Show (4:3)</PresentationFormat>
  <Paragraphs>244</Paragraphs>
  <Slides>32</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Roboto</vt:lpstr>
      <vt:lpstr>1_Unbranded</vt:lpstr>
      <vt:lpstr>The Mysticism of ML</vt:lpstr>
      <vt:lpstr>So it Begins…</vt:lpstr>
      <vt:lpstr>Machine Learning in a Nutshell… </vt:lpstr>
      <vt:lpstr>So it Begins…</vt:lpstr>
      <vt:lpstr>Basic Definitions</vt:lpstr>
      <vt:lpstr>Intelligent Algorithms (Definition)</vt:lpstr>
      <vt:lpstr>Intelligent Algorithms (Diagram)</vt:lpstr>
      <vt:lpstr>Intelligent Algorithms (Triad)</vt:lpstr>
      <vt:lpstr>Artificial Intelligence (Example)</vt:lpstr>
      <vt:lpstr>Predictive Analytics (Example)</vt:lpstr>
      <vt:lpstr>Machine Learning (Categories)</vt:lpstr>
      <vt:lpstr>Machine Learning (Categories)</vt:lpstr>
      <vt:lpstr>Machine Learning (Supervised)</vt:lpstr>
      <vt:lpstr>Machine Learning (Regression)</vt:lpstr>
      <vt:lpstr>Machine Learning (Classification)</vt:lpstr>
      <vt:lpstr>Machine Learning (Classification)</vt:lpstr>
      <vt:lpstr>Machine Learning (Unsupervised)</vt:lpstr>
      <vt:lpstr>Machine Learning (Clustering)</vt:lpstr>
      <vt:lpstr>Machine Learning (Clustering)</vt:lpstr>
      <vt:lpstr>Machine Learning (Clustering)</vt:lpstr>
      <vt:lpstr>Machine Learning (Clustering)</vt:lpstr>
      <vt:lpstr>Training and Predicting</vt:lpstr>
      <vt:lpstr>Training and Predicting</vt:lpstr>
      <vt:lpstr>Many Models… Which To Choose?</vt:lpstr>
      <vt:lpstr>The Future of Machine Learning</vt:lpstr>
      <vt:lpstr>Questions / Discussion</vt:lpstr>
      <vt:lpstr>Quantifying ML Models</vt:lpstr>
      <vt:lpstr>Common Scoring Metrics</vt:lpstr>
      <vt:lpstr>Basic Premise of Validation using Training/Testing Data</vt:lpstr>
      <vt:lpstr>Basic Premise of Validation - Training</vt:lpstr>
      <vt:lpstr>Basic Premise of Validation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Deepti Shandilya</cp:lastModifiedBy>
  <cp:revision>1664</cp:revision>
  <cp:lastPrinted>2016-01-30T16:23:56Z</cp:lastPrinted>
  <dcterms:created xsi:type="dcterms:W3CDTF">2015-01-20T17:19:00Z</dcterms:created>
  <dcterms:modified xsi:type="dcterms:W3CDTF">2018-11-07T00:31:48Z</dcterms:modified>
</cp:coreProperties>
</file>